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62" r:id="rId4"/>
    <p:sldId id="263" r:id="rId5"/>
    <p:sldId id="269" r:id="rId6"/>
    <p:sldId id="294" r:id="rId7"/>
    <p:sldId id="285" r:id="rId8"/>
    <p:sldId id="295" r:id="rId9"/>
    <p:sldId id="270" r:id="rId10"/>
    <p:sldId id="286" r:id="rId11"/>
    <p:sldId id="288" r:id="rId12"/>
    <p:sldId id="271" r:id="rId13"/>
    <p:sldId id="275" r:id="rId14"/>
    <p:sldId id="272" r:id="rId15"/>
    <p:sldId id="276" r:id="rId16"/>
    <p:sldId id="296" r:id="rId17"/>
    <p:sldId id="297" r:id="rId18"/>
    <p:sldId id="298" r:id="rId19"/>
    <p:sldId id="273" r:id="rId20"/>
    <p:sldId id="260" r:id="rId21"/>
    <p:sldId id="299" r:id="rId22"/>
    <p:sldId id="300" r:id="rId23"/>
    <p:sldId id="279" r:id="rId24"/>
    <p:sldId id="280" r:id="rId25"/>
    <p:sldId id="278" r:id="rId26"/>
    <p:sldId id="283" r:id="rId27"/>
    <p:sldId id="281" r:id="rId28"/>
    <p:sldId id="284" r:id="rId29"/>
    <p:sldId id="302" r:id="rId30"/>
    <p:sldId id="289" r:id="rId31"/>
    <p:sldId id="291" r:id="rId32"/>
    <p:sldId id="303" r:id="rId33"/>
    <p:sldId id="290" r:id="rId34"/>
    <p:sldId id="292" r:id="rId35"/>
    <p:sldId id="301" r:id="rId36"/>
    <p:sldId id="304" r:id="rId37"/>
    <p:sldId id="264" r:id="rId38"/>
    <p:sldId id="265" r:id="rId39"/>
    <p:sldId id="266" r:id="rId40"/>
    <p:sldId id="261" r:id="rId41"/>
    <p:sldId id="267" r:id="rId42"/>
    <p:sldId id="268" r:id="rId43"/>
  </p:sldIdLst>
  <p:sldSz cx="9144000" cy="6858000" type="screen4x3"/>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65" d="100"/>
          <a:sy n="65" d="100"/>
        </p:scale>
        <p:origin x="-1452" y="-96"/>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685800" y="2130425"/>
            <a:ext cx="7772400" cy="1470025"/>
          </a:xfrm>
        </p:spPr>
        <p:txBody>
          <a:bodyPr/>
          <a:lstStyle/>
          <a:p>
            <a:r>
              <a:rPr lang="es-ES" smtClean="0"/>
              <a:t>Haga clic para modificar el estilo de título del patrón</a:t>
            </a:r>
            <a:endParaRPr lang="es-ES"/>
          </a:p>
        </p:txBody>
      </p:sp>
      <p:sp>
        <p:nvSpPr>
          <p:cNvPr id="3" name="2 Subtítulo"/>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smtClean="0"/>
              <a:t>Haga clic para modificar el estilo de subtítulo del patrón</a:t>
            </a:r>
            <a:endParaRPr lang="es-ES"/>
          </a:p>
        </p:txBody>
      </p:sp>
      <p:sp>
        <p:nvSpPr>
          <p:cNvPr id="4" name="3 Marcador de fecha"/>
          <p:cNvSpPr>
            <a:spLocks noGrp="1"/>
          </p:cNvSpPr>
          <p:nvPr>
            <p:ph type="dt" sz="half" idx="10"/>
          </p:nvPr>
        </p:nvSpPr>
        <p:spPr/>
        <p:txBody>
          <a:bodyPr/>
          <a:lstStyle/>
          <a:p>
            <a:fld id="{7A847CFC-816F-41D0-AAC0-9BF4FEBC753E}" type="datetimeFigureOut">
              <a:rPr lang="es-ES" smtClean="0"/>
              <a:t>25/06/2019</a:t>
            </a:fld>
            <a:endParaRPr lang="es-ES"/>
          </a:p>
        </p:txBody>
      </p:sp>
      <p:sp>
        <p:nvSpPr>
          <p:cNvPr id="5" name="4 Marcador de pie de página"/>
          <p:cNvSpPr>
            <a:spLocks noGrp="1"/>
          </p:cNvSpPr>
          <p:nvPr>
            <p:ph type="ftr" sz="quarter" idx="11"/>
          </p:nvPr>
        </p:nvSpPr>
        <p:spPr/>
        <p:txBody>
          <a:bodyPr/>
          <a:lstStyle/>
          <a:p>
            <a:endParaRPr lang="es-ES"/>
          </a:p>
        </p:txBody>
      </p:sp>
      <p:sp>
        <p:nvSpPr>
          <p:cNvPr id="6" name="5 Marcador de número de diapositiva"/>
          <p:cNvSpPr>
            <a:spLocks noGrp="1"/>
          </p:cNvSpPr>
          <p:nvPr>
            <p:ph type="sldNum" sz="quarter" idx="12"/>
          </p:nvPr>
        </p:nvSpPr>
        <p:spPr/>
        <p:txBody>
          <a:bodyPr/>
          <a:lstStyle/>
          <a:p>
            <a:fld id="{132FADFE-3B8F-471C-ABF0-DBC7717ECBBC}" type="slidenum">
              <a:rPr lang="es-ES" smtClean="0"/>
              <a:t>‹Nº›</a:t>
            </a:fld>
            <a:endParaRPr lang="es-E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ES"/>
          </a:p>
        </p:txBody>
      </p:sp>
      <p:sp>
        <p:nvSpPr>
          <p:cNvPr id="3" name="2 Marcador de texto vertical"/>
          <p:cNvSpPr>
            <a:spLocks noGrp="1"/>
          </p:cNvSpPr>
          <p:nvPr>
            <p:ph type="body" orient="vert" idx="1"/>
          </p:nvPr>
        </p:nvSpPr>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3 Marcador de fecha"/>
          <p:cNvSpPr>
            <a:spLocks noGrp="1"/>
          </p:cNvSpPr>
          <p:nvPr>
            <p:ph type="dt" sz="half" idx="10"/>
          </p:nvPr>
        </p:nvSpPr>
        <p:spPr/>
        <p:txBody>
          <a:bodyPr/>
          <a:lstStyle/>
          <a:p>
            <a:fld id="{7A847CFC-816F-41D0-AAC0-9BF4FEBC753E}" type="datetimeFigureOut">
              <a:rPr lang="es-ES" smtClean="0"/>
              <a:t>25/06/2019</a:t>
            </a:fld>
            <a:endParaRPr lang="es-ES"/>
          </a:p>
        </p:txBody>
      </p:sp>
      <p:sp>
        <p:nvSpPr>
          <p:cNvPr id="5" name="4 Marcador de pie de página"/>
          <p:cNvSpPr>
            <a:spLocks noGrp="1"/>
          </p:cNvSpPr>
          <p:nvPr>
            <p:ph type="ftr" sz="quarter" idx="11"/>
          </p:nvPr>
        </p:nvSpPr>
        <p:spPr/>
        <p:txBody>
          <a:bodyPr/>
          <a:lstStyle/>
          <a:p>
            <a:endParaRPr lang="es-ES"/>
          </a:p>
        </p:txBody>
      </p:sp>
      <p:sp>
        <p:nvSpPr>
          <p:cNvPr id="6" name="5 Marcador de número de diapositiva"/>
          <p:cNvSpPr>
            <a:spLocks noGrp="1"/>
          </p:cNvSpPr>
          <p:nvPr>
            <p:ph type="sldNum" sz="quarter" idx="12"/>
          </p:nvPr>
        </p:nvSpPr>
        <p:spPr/>
        <p:txBody>
          <a:bodyPr/>
          <a:lstStyle/>
          <a:p>
            <a:fld id="{132FADFE-3B8F-471C-ABF0-DBC7717ECBBC}" type="slidenum">
              <a:rPr lang="es-ES" smtClean="0"/>
              <a:t>‹Nº›</a:t>
            </a:fld>
            <a:endParaRPr lang="es-E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629400" y="274638"/>
            <a:ext cx="2057400" cy="5851525"/>
          </a:xfrm>
        </p:spPr>
        <p:txBody>
          <a:bodyPr vert="eaVert"/>
          <a:lstStyle/>
          <a:p>
            <a:r>
              <a:rPr lang="es-ES" smtClean="0"/>
              <a:t>Haga clic para modificar el estilo de título del patrón</a:t>
            </a:r>
            <a:endParaRPr lang="es-ES"/>
          </a:p>
        </p:txBody>
      </p:sp>
      <p:sp>
        <p:nvSpPr>
          <p:cNvPr id="3" name="2 Marcador de texto vertical"/>
          <p:cNvSpPr>
            <a:spLocks noGrp="1"/>
          </p:cNvSpPr>
          <p:nvPr>
            <p:ph type="body" orient="vert" idx="1"/>
          </p:nvPr>
        </p:nvSpPr>
        <p:spPr>
          <a:xfrm>
            <a:off x="457200" y="274638"/>
            <a:ext cx="6019800" cy="5851525"/>
          </a:xfrm>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3 Marcador de fecha"/>
          <p:cNvSpPr>
            <a:spLocks noGrp="1"/>
          </p:cNvSpPr>
          <p:nvPr>
            <p:ph type="dt" sz="half" idx="10"/>
          </p:nvPr>
        </p:nvSpPr>
        <p:spPr/>
        <p:txBody>
          <a:bodyPr/>
          <a:lstStyle/>
          <a:p>
            <a:fld id="{7A847CFC-816F-41D0-AAC0-9BF4FEBC753E}" type="datetimeFigureOut">
              <a:rPr lang="es-ES" smtClean="0"/>
              <a:t>25/06/2019</a:t>
            </a:fld>
            <a:endParaRPr lang="es-ES"/>
          </a:p>
        </p:txBody>
      </p:sp>
      <p:sp>
        <p:nvSpPr>
          <p:cNvPr id="5" name="4 Marcador de pie de página"/>
          <p:cNvSpPr>
            <a:spLocks noGrp="1"/>
          </p:cNvSpPr>
          <p:nvPr>
            <p:ph type="ftr" sz="quarter" idx="11"/>
          </p:nvPr>
        </p:nvSpPr>
        <p:spPr/>
        <p:txBody>
          <a:bodyPr/>
          <a:lstStyle/>
          <a:p>
            <a:endParaRPr lang="es-ES"/>
          </a:p>
        </p:txBody>
      </p:sp>
      <p:sp>
        <p:nvSpPr>
          <p:cNvPr id="6" name="5 Marcador de número de diapositiva"/>
          <p:cNvSpPr>
            <a:spLocks noGrp="1"/>
          </p:cNvSpPr>
          <p:nvPr>
            <p:ph type="sldNum" sz="quarter" idx="12"/>
          </p:nvPr>
        </p:nvSpPr>
        <p:spPr/>
        <p:txBody>
          <a:bodyPr/>
          <a:lstStyle/>
          <a:p>
            <a:fld id="{132FADFE-3B8F-471C-ABF0-DBC7717ECBBC}" type="slidenum">
              <a:rPr lang="es-ES" smtClean="0"/>
              <a:t>‹Nº›</a:t>
            </a:fld>
            <a:endParaRPr lang="es-E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ES"/>
          </a:p>
        </p:txBody>
      </p:sp>
      <p:sp>
        <p:nvSpPr>
          <p:cNvPr id="3" name="2 Marcador de contenido"/>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3 Marcador de fecha"/>
          <p:cNvSpPr>
            <a:spLocks noGrp="1"/>
          </p:cNvSpPr>
          <p:nvPr>
            <p:ph type="dt" sz="half" idx="10"/>
          </p:nvPr>
        </p:nvSpPr>
        <p:spPr/>
        <p:txBody>
          <a:bodyPr/>
          <a:lstStyle/>
          <a:p>
            <a:fld id="{7A847CFC-816F-41D0-AAC0-9BF4FEBC753E}" type="datetimeFigureOut">
              <a:rPr lang="es-ES" smtClean="0"/>
              <a:t>25/06/2019</a:t>
            </a:fld>
            <a:endParaRPr lang="es-ES"/>
          </a:p>
        </p:txBody>
      </p:sp>
      <p:sp>
        <p:nvSpPr>
          <p:cNvPr id="5" name="4 Marcador de pie de página"/>
          <p:cNvSpPr>
            <a:spLocks noGrp="1"/>
          </p:cNvSpPr>
          <p:nvPr>
            <p:ph type="ftr" sz="quarter" idx="11"/>
          </p:nvPr>
        </p:nvSpPr>
        <p:spPr/>
        <p:txBody>
          <a:bodyPr/>
          <a:lstStyle/>
          <a:p>
            <a:endParaRPr lang="es-ES"/>
          </a:p>
        </p:txBody>
      </p:sp>
      <p:sp>
        <p:nvSpPr>
          <p:cNvPr id="6" name="5 Marcador de número de diapositiva"/>
          <p:cNvSpPr>
            <a:spLocks noGrp="1"/>
          </p:cNvSpPr>
          <p:nvPr>
            <p:ph type="sldNum" sz="quarter" idx="12"/>
          </p:nvPr>
        </p:nvSpPr>
        <p:spPr/>
        <p:txBody>
          <a:bodyPr/>
          <a:lstStyle/>
          <a:p>
            <a:fld id="{132FADFE-3B8F-471C-ABF0-DBC7717ECBBC}" type="slidenum">
              <a:rPr lang="es-ES" smtClean="0"/>
              <a:t>‹Nº›</a:t>
            </a:fld>
            <a:endParaRPr lang="es-E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smtClean="0"/>
              <a:t>Haga clic para modificar el estilo de título del patrón</a:t>
            </a:r>
            <a:endParaRPr lang="es-ES"/>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3 Marcador de fecha"/>
          <p:cNvSpPr>
            <a:spLocks noGrp="1"/>
          </p:cNvSpPr>
          <p:nvPr>
            <p:ph type="dt" sz="half" idx="10"/>
          </p:nvPr>
        </p:nvSpPr>
        <p:spPr/>
        <p:txBody>
          <a:bodyPr/>
          <a:lstStyle/>
          <a:p>
            <a:fld id="{7A847CFC-816F-41D0-AAC0-9BF4FEBC753E}" type="datetimeFigureOut">
              <a:rPr lang="es-ES" smtClean="0"/>
              <a:t>25/06/2019</a:t>
            </a:fld>
            <a:endParaRPr lang="es-ES"/>
          </a:p>
        </p:txBody>
      </p:sp>
      <p:sp>
        <p:nvSpPr>
          <p:cNvPr id="5" name="4 Marcador de pie de página"/>
          <p:cNvSpPr>
            <a:spLocks noGrp="1"/>
          </p:cNvSpPr>
          <p:nvPr>
            <p:ph type="ftr" sz="quarter" idx="11"/>
          </p:nvPr>
        </p:nvSpPr>
        <p:spPr/>
        <p:txBody>
          <a:bodyPr/>
          <a:lstStyle/>
          <a:p>
            <a:endParaRPr lang="es-ES"/>
          </a:p>
        </p:txBody>
      </p:sp>
      <p:sp>
        <p:nvSpPr>
          <p:cNvPr id="6" name="5 Marcador de número de diapositiva"/>
          <p:cNvSpPr>
            <a:spLocks noGrp="1"/>
          </p:cNvSpPr>
          <p:nvPr>
            <p:ph type="sldNum" sz="quarter" idx="12"/>
          </p:nvPr>
        </p:nvSpPr>
        <p:spPr/>
        <p:txBody>
          <a:bodyPr/>
          <a:lstStyle/>
          <a:p>
            <a:fld id="{132FADFE-3B8F-471C-ABF0-DBC7717ECBBC}" type="slidenum">
              <a:rPr lang="es-ES" smtClean="0"/>
              <a:t>‹Nº›</a:t>
            </a:fld>
            <a:endParaRPr lang="es-E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ES"/>
          </a:p>
        </p:txBody>
      </p:sp>
      <p:sp>
        <p:nvSpPr>
          <p:cNvPr id="3" name="2 Marcador de contenido"/>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3 Marcador de contenido"/>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5" name="4 Marcador de fecha"/>
          <p:cNvSpPr>
            <a:spLocks noGrp="1"/>
          </p:cNvSpPr>
          <p:nvPr>
            <p:ph type="dt" sz="half" idx="10"/>
          </p:nvPr>
        </p:nvSpPr>
        <p:spPr/>
        <p:txBody>
          <a:bodyPr/>
          <a:lstStyle/>
          <a:p>
            <a:fld id="{7A847CFC-816F-41D0-AAC0-9BF4FEBC753E}" type="datetimeFigureOut">
              <a:rPr lang="es-ES" smtClean="0"/>
              <a:t>25/06/2019</a:t>
            </a:fld>
            <a:endParaRPr lang="es-ES"/>
          </a:p>
        </p:txBody>
      </p:sp>
      <p:sp>
        <p:nvSpPr>
          <p:cNvPr id="6" name="5 Marcador de pie de página"/>
          <p:cNvSpPr>
            <a:spLocks noGrp="1"/>
          </p:cNvSpPr>
          <p:nvPr>
            <p:ph type="ftr" sz="quarter" idx="11"/>
          </p:nvPr>
        </p:nvSpPr>
        <p:spPr/>
        <p:txBody>
          <a:bodyPr/>
          <a:lstStyle/>
          <a:p>
            <a:endParaRPr lang="es-ES"/>
          </a:p>
        </p:txBody>
      </p:sp>
      <p:sp>
        <p:nvSpPr>
          <p:cNvPr id="7" name="6 Marcador de número de diapositiva"/>
          <p:cNvSpPr>
            <a:spLocks noGrp="1"/>
          </p:cNvSpPr>
          <p:nvPr>
            <p:ph type="sldNum" sz="quarter" idx="12"/>
          </p:nvPr>
        </p:nvSpPr>
        <p:spPr/>
        <p:txBody>
          <a:bodyPr/>
          <a:lstStyle/>
          <a:p>
            <a:fld id="{132FADFE-3B8F-471C-ABF0-DBC7717ECBBC}" type="slidenum">
              <a:rPr lang="es-ES" smtClean="0"/>
              <a:t>‹Nº›</a:t>
            </a:fld>
            <a:endParaRPr lang="es-E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a:lvl1pPr>
          </a:lstStyle>
          <a:p>
            <a:r>
              <a:rPr lang="es-ES" smtClean="0"/>
              <a:t>Haga clic para modificar el estilo de título del patrón</a:t>
            </a:r>
            <a:endParaRPr lang="es-ES"/>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7" name="6 Marcador de fecha"/>
          <p:cNvSpPr>
            <a:spLocks noGrp="1"/>
          </p:cNvSpPr>
          <p:nvPr>
            <p:ph type="dt" sz="half" idx="10"/>
          </p:nvPr>
        </p:nvSpPr>
        <p:spPr/>
        <p:txBody>
          <a:bodyPr/>
          <a:lstStyle/>
          <a:p>
            <a:fld id="{7A847CFC-816F-41D0-AAC0-9BF4FEBC753E}" type="datetimeFigureOut">
              <a:rPr lang="es-ES" smtClean="0"/>
              <a:t>25/06/2019</a:t>
            </a:fld>
            <a:endParaRPr lang="es-ES"/>
          </a:p>
        </p:txBody>
      </p:sp>
      <p:sp>
        <p:nvSpPr>
          <p:cNvPr id="8" name="7 Marcador de pie de página"/>
          <p:cNvSpPr>
            <a:spLocks noGrp="1"/>
          </p:cNvSpPr>
          <p:nvPr>
            <p:ph type="ftr" sz="quarter" idx="11"/>
          </p:nvPr>
        </p:nvSpPr>
        <p:spPr/>
        <p:txBody>
          <a:bodyPr/>
          <a:lstStyle/>
          <a:p>
            <a:endParaRPr lang="es-ES"/>
          </a:p>
        </p:txBody>
      </p:sp>
      <p:sp>
        <p:nvSpPr>
          <p:cNvPr id="9" name="8 Marcador de número de diapositiva"/>
          <p:cNvSpPr>
            <a:spLocks noGrp="1"/>
          </p:cNvSpPr>
          <p:nvPr>
            <p:ph type="sldNum" sz="quarter" idx="12"/>
          </p:nvPr>
        </p:nvSpPr>
        <p:spPr/>
        <p:txBody>
          <a:bodyPr/>
          <a:lstStyle/>
          <a:p>
            <a:fld id="{132FADFE-3B8F-471C-ABF0-DBC7717ECBBC}" type="slidenum">
              <a:rPr lang="es-ES" smtClean="0"/>
              <a:t>‹Nº›</a:t>
            </a:fld>
            <a:endParaRPr lang="es-E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ES"/>
          </a:p>
        </p:txBody>
      </p:sp>
      <p:sp>
        <p:nvSpPr>
          <p:cNvPr id="3" name="2 Marcador de fecha"/>
          <p:cNvSpPr>
            <a:spLocks noGrp="1"/>
          </p:cNvSpPr>
          <p:nvPr>
            <p:ph type="dt" sz="half" idx="10"/>
          </p:nvPr>
        </p:nvSpPr>
        <p:spPr/>
        <p:txBody>
          <a:bodyPr/>
          <a:lstStyle/>
          <a:p>
            <a:fld id="{7A847CFC-816F-41D0-AAC0-9BF4FEBC753E}" type="datetimeFigureOut">
              <a:rPr lang="es-ES" smtClean="0"/>
              <a:t>25/06/2019</a:t>
            </a:fld>
            <a:endParaRPr lang="es-ES"/>
          </a:p>
        </p:txBody>
      </p:sp>
      <p:sp>
        <p:nvSpPr>
          <p:cNvPr id="4" name="3 Marcador de pie de página"/>
          <p:cNvSpPr>
            <a:spLocks noGrp="1"/>
          </p:cNvSpPr>
          <p:nvPr>
            <p:ph type="ftr" sz="quarter" idx="11"/>
          </p:nvPr>
        </p:nvSpPr>
        <p:spPr/>
        <p:txBody>
          <a:bodyPr/>
          <a:lstStyle/>
          <a:p>
            <a:endParaRPr lang="es-ES"/>
          </a:p>
        </p:txBody>
      </p:sp>
      <p:sp>
        <p:nvSpPr>
          <p:cNvPr id="5" name="4 Marcador de número de diapositiva"/>
          <p:cNvSpPr>
            <a:spLocks noGrp="1"/>
          </p:cNvSpPr>
          <p:nvPr>
            <p:ph type="sldNum" sz="quarter" idx="12"/>
          </p:nvPr>
        </p:nvSpPr>
        <p:spPr/>
        <p:txBody>
          <a:bodyPr/>
          <a:lstStyle/>
          <a:p>
            <a:fld id="{132FADFE-3B8F-471C-ABF0-DBC7717ECBBC}" type="slidenum">
              <a:rPr lang="es-ES" smtClean="0"/>
              <a:t>‹Nº›</a:t>
            </a:fld>
            <a:endParaRPr lang="es-E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1 Marcador de fecha"/>
          <p:cNvSpPr>
            <a:spLocks noGrp="1"/>
          </p:cNvSpPr>
          <p:nvPr>
            <p:ph type="dt" sz="half" idx="10"/>
          </p:nvPr>
        </p:nvSpPr>
        <p:spPr/>
        <p:txBody>
          <a:bodyPr/>
          <a:lstStyle/>
          <a:p>
            <a:fld id="{7A847CFC-816F-41D0-AAC0-9BF4FEBC753E}" type="datetimeFigureOut">
              <a:rPr lang="es-ES" smtClean="0"/>
              <a:t>25/06/2019</a:t>
            </a:fld>
            <a:endParaRPr lang="es-ES"/>
          </a:p>
        </p:txBody>
      </p:sp>
      <p:sp>
        <p:nvSpPr>
          <p:cNvPr id="3" name="2 Marcador de pie de página"/>
          <p:cNvSpPr>
            <a:spLocks noGrp="1"/>
          </p:cNvSpPr>
          <p:nvPr>
            <p:ph type="ftr" sz="quarter" idx="11"/>
          </p:nvPr>
        </p:nvSpPr>
        <p:spPr/>
        <p:txBody>
          <a:bodyPr/>
          <a:lstStyle/>
          <a:p>
            <a:endParaRPr lang="es-ES"/>
          </a:p>
        </p:txBody>
      </p:sp>
      <p:sp>
        <p:nvSpPr>
          <p:cNvPr id="4" name="3 Marcador de número de diapositiva"/>
          <p:cNvSpPr>
            <a:spLocks noGrp="1"/>
          </p:cNvSpPr>
          <p:nvPr>
            <p:ph type="sldNum" sz="quarter" idx="12"/>
          </p:nvPr>
        </p:nvSpPr>
        <p:spPr/>
        <p:txBody>
          <a:bodyPr/>
          <a:lstStyle/>
          <a:p>
            <a:fld id="{132FADFE-3B8F-471C-ABF0-DBC7717ECBBC}" type="slidenum">
              <a:rPr lang="es-ES" smtClean="0"/>
              <a:t>‹Nº›</a:t>
            </a:fld>
            <a:endParaRPr lang="es-E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nchor="b"/>
          <a:lstStyle>
            <a:lvl1pPr algn="l">
              <a:defRPr sz="2000" b="1"/>
            </a:lvl1pPr>
          </a:lstStyle>
          <a:p>
            <a:r>
              <a:rPr lang="es-ES" smtClean="0"/>
              <a:t>Haga clic para modificar el estilo de título del patrón</a:t>
            </a:r>
            <a:endParaRPr lang="es-ES"/>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4 Marcador de fecha"/>
          <p:cNvSpPr>
            <a:spLocks noGrp="1"/>
          </p:cNvSpPr>
          <p:nvPr>
            <p:ph type="dt" sz="half" idx="10"/>
          </p:nvPr>
        </p:nvSpPr>
        <p:spPr/>
        <p:txBody>
          <a:bodyPr/>
          <a:lstStyle/>
          <a:p>
            <a:fld id="{7A847CFC-816F-41D0-AAC0-9BF4FEBC753E}" type="datetimeFigureOut">
              <a:rPr lang="es-ES" smtClean="0"/>
              <a:t>25/06/2019</a:t>
            </a:fld>
            <a:endParaRPr lang="es-ES"/>
          </a:p>
        </p:txBody>
      </p:sp>
      <p:sp>
        <p:nvSpPr>
          <p:cNvPr id="6" name="5 Marcador de pie de página"/>
          <p:cNvSpPr>
            <a:spLocks noGrp="1"/>
          </p:cNvSpPr>
          <p:nvPr>
            <p:ph type="ftr" sz="quarter" idx="11"/>
          </p:nvPr>
        </p:nvSpPr>
        <p:spPr/>
        <p:txBody>
          <a:bodyPr/>
          <a:lstStyle/>
          <a:p>
            <a:endParaRPr lang="es-ES"/>
          </a:p>
        </p:txBody>
      </p:sp>
      <p:sp>
        <p:nvSpPr>
          <p:cNvPr id="7" name="6 Marcador de número de diapositiva"/>
          <p:cNvSpPr>
            <a:spLocks noGrp="1"/>
          </p:cNvSpPr>
          <p:nvPr>
            <p:ph type="sldNum" sz="quarter" idx="12"/>
          </p:nvPr>
        </p:nvSpPr>
        <p:spPr/>
        <p:txBody>
          <a:bodyPr/>
          <a:lstStyle/>
          <a:p>
            <a:fld id="{132FADFE-3B8F-471C-ABF0-DBC7717ECBBC}" type="slidenum">
              <a:rPr lang="es-ES" smtClean="0"/>
              <a:t>‹Nº›</a:t>
            </a:fld>
            <a:endParaRPr lang="es-E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nchor="b"/>
          <a:lstStyle>
            <a:lvl1pPr algn="l">
              <a:defRPr sz="2000" b="1"/>
            </a:lvl1pPr>
          </a:lstStyle>
          <a:p>
            <a:r>
              <a:rPr lang="es-ES" smtClean="0"/>
              <a:t>Haga clic para modificar el estilo de título del patrón</a:t>
            </a:r>
            <a:endParaRPr lang="es-ES"/>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4 Marcador de fecha"/>
          <p:cNvSpPr>
            <a:spLocks noGrp="1"/>
          </p:cNvSpPr>
          <p:nvPr>
            <p:ph type="dt" sz="half" idx="10"/>
          </p:nvPr>
        </p:nvSpPr>
        <p:spPr/>
        <p:txBody>
          <a:bodyPr/>
          <a:lstStyle/>
          <a:p>
            <a:fld id="{7A847CFC-816F-41D0-AAC0-9BF4FEBC753E}" type="datetimeFigureOut">
              <a:rPr lang="es-ES" smtClean="0"/>
              <a:t>25/06/2019</a:t>
            </a:fld>
            <a:endParaRPr lang="es-ES"/>
          </a:p>
        </p:txBody>
      </p:sp>
      <p:sp>
        <p:nvSpPr>
          <p:cNvPr id="6" name="5 Marcador de pie de página"/>
          <p:cNvSpPr>
            <a:spLocks noGrp="1"/>
          </p:cNvSpPr>
          <p:nvPr>
            <p:ph type="ftr" sz="quarter" idx="11"/>
          </p:nvPr>
        </p:nvSpPr>
        <p:spPr/>
        <p:txBody>
          <a:bodyPr/>
          <a:lstStyle/>
          <a:p>
            <a:endParaRPr lang="es-ES"/>
          </a:p>
        </p:txBody>
      </p:sp>
      <p:sp>
        <p:nvSpPr>
          <p:cNvPr id="7" name="6 Marcador de número de diapositiva"/>
          <p:cNvSpPr>
            <a:spLocks noGrp="1"/>
          </p:cNvSpPr>
          <p:nvPr>
            <p:ph type="sldNum" sz="quarter" idx="12"/>
          </p:nvPr>
        </p:nvSpPr>
        <p:spPr/>
        <p:txBody>
          <a:bodyPr/>
          <a:lstStyle/>
          <a:p>
            <a:fld id="{132FADFE-3B8F-471C-ABF0-DBC7717ECBBC}" type="slidenum">
              <a:rPr lang="es-ES" smtClean="0"/>
              <a:t>‹Nº›</a:t>
            </a:fld>
            <a:endParaRPr lang="es-E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título"/>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s-ES" smtClean="0"/>
              <a:t>Haga clic para modificar el estilo de título del patrón</a:t>
            </a:r>
            <a:endParaRPr lang="es-ES"/>
          </a:p>
        </p:txBody>
      </p:sp>
      <p:sp>
        <p:nvSpPr>
          <p:cNvPr id="3" name="2 Marcador de texto"/>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3 Marcador de fecha"/>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A847CFC-816F-41D0-AAC0-9BF4FEBC753E}" type="datetimeFigureOut">
              <a:rPr lang="es-ES" smtClean="0"/>
              <a:t>25/06/2019</a:t>
            </a:fld>
            <a:endParaRPr lang="es-ES"/>
          </a:p>
        </p:txBody>
      </p:sp>
      <p:sp>
        <p:nvSpPr>
          <p:cNvPr id="5" name="4 Marcador de pie de página"/>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5 Marcador de número de diapositiva"/>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32FADFE-3B8F-471C-ABF0-DBC7717ECBBC}" type="slidenum">
              <a:rPr lang="es-ES" smtClean="0"/>
              <a:t>‹Nº›</a:t>
            </a:fld>
            <a:endParaRPr lang="es-E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jpe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s://kateto.net/sunbelt2019" TargetMode="External"/><Relationship Id="rId7" Type="http://schemas.openxmlformats.org/officeDocument/2006/relationships/image" Target="../media/image39.png"/><Relationship Id="rId2" Type="http://schemas.openxmlformats.org/officeDocument/2006/relationships/hyperlink" Target="https://kateto.net/network-visualization" TargetMode="Externa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8" Type="http://schemas.openxmlformats.org/officeDocument/2006/relationships/hyperlink" Target="https://kateto.net/network-visualization" TargetMode="External"/><Relationship Id="rId13" Type="http://schemas.openxmlformats.org/officeDocument/2006/relationships/hyperlink" Target="https://www.youtube.com/watch?v=xT3EpF2EsbQ" TargetMode="External"/><Relationship Id="rId3" Type="http://schemas.openxmlformats.org/officeDocument/2006/relationships/hyperlink" Target="http://www.sthda.com/english/articles/33-social-network-analysis/136-network-analysis-and-manipulation-using-r/" TargetMode="External"/><Relationship Id="rId7" Type="http://schemas.openxmlformats.org/officeDocument/2006/relationships/hyperlink" Target="https://scottbot.net/tag/networks-demystified/" TargetMode="External"/><Relationship Id="rId12" Type="http://schemas.openxmlformats.org/officeDocument/2006/relationships/hyperlink" Target="https://www.youtube.com/watch?v=Lyi5BAkStDQ" TargetMode="External"/><Relationship Id="rId2" Type="http://schemas.openxmlformats.org/officeDocument/2006/relationships/hyperlink" Target="https://www.jessesadler.com/post/network-analysis-with-r/" TargetMode="External"/><Relationship Id="rId16" Type="http://schemas.openxmlformats.org/officeDocument/2006/relationships/hyperlink" Target="https://www.youtube.com/watch?v=0xsM0MbRPGE" TargetMode="External"/><Relationship Id="rId1" Type="http://schemas.openxmlformats.org/officeDocument/2006/relationships/slideLayout" Target="../slideLayouts/slideLayout2.xml"/><Relationship Id="rId6" Type="http://schemas.openxmlformats.org/officeDocument/2006/relationships/hyperlink" Target="http://rpubs.com/wctucker/302110" TargetMode="External"/><Relationship Id="rId11" Type="http://schemas.openxmlformats.org/officeDocument/2006/relationships/hyperlink" Target="https://kateto.net/networks-r-igraph" TargetMode="External"/><Relationship Id="rId5" Type="http://schemas.openxmlformats.org/officeDocument/2006/relationships/hyperlink" Target="http://rpubs.com/harshitshah25/192798" TargetMode="External"/><Relationship Id="rId15" Type="http://schemas.openxmlformats.org/officeDocument/2006/relationships/hyperlink" Target="https://www.youtube.com/watch?v=XI_I9aO9f6g" TargetMode="External"/><Relationship Id="rId10" Type="http://schemas.openxmlformats.org/officeDocument/2006/relationships/hyperlink" Target="https://kateto.net/netscix2016.html" TargetMode="External"/><Relationship Id="rId4" Type="http://schemas.openxmlformats.org/officeDocument/2006/relationships/hyperlink" Target="http://statmath.wu.ac.at/research/friday/resources_WS0708_SS08/igraph.pdf" TargetMode="External"/><Relationship Id="rId9" Type="http://schemas.openxmlformats.org/officeDocument/2006/relationships/hyperlink" Target="https://kateto.net/sunbelt2019" TargetMode="External"/><Relationship Id="rId14" Type="http://schemas.openxmlformats.org/officeDocument/2006/relationships/hyperlink" Target="https://www.youtube.com/watch?v=TGICEEL-OYI"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53.png"/><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39.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56.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a:xfrm>
            <a:off x="35496" y="44624"/>
            <a:ext cx="9036496" cy="1008111"/>
          </a:xfrm>
        </p:spPr>
        <p:txBody>
          <a:bodyPr/>
          <a:lstStyle/>
          <a:p>
            <a:r>
              <a:rPr lang="es-CR" dirty="0" smtClean="0"/>
              <a:t>Análisis de redes</a:t>
            </a:r>
            <a:endParaRPr lang="es-CR" dirty="0"/>
          </a:p>
        </p:txBody>
      </p:sp>
      <p:sp>
        <p:nvSpPr>
          <p:cNvPr id="3" name="2 Subtítulo"/>
          <p:cNvSpPr>
            <a:spLocks noGrp="1"/>
          </p:cNvSpPr>
          <p:nvPr>
            <p:ph type="subTitle" idx="1"/>
          </p:nvPr>
        </p:nvSpPr>
        <p:spPr>
          <a:xfrm>
            <a:off x="4355976" y="6093296"/>
            <a:ext cx="4752528" cy="720080"/>
          </a:xfrm>
        </p:spPr>
        <p:txBody>
          <a:bodyPr>
            <a:normAutofit/>
          </a:bodyPr>
          <a:lstStyle/>
          <a:p>
            <a:pPr algn="r"/>
            <a:r>
              <a:rPr lang="es-CR" dirty="0" smtClean="0"/>
              <a:t>Oscar Centeno Mora</a:t>
            </a:r>
            <a:endParaRPr lang="es-CR" dirty="0"/>
          </a:p>
        </p:txBody>
      </p:sp>
      <p:pic>
        <p:nvPicPr>
          <p:cNvPr id="1026" name="Picture 2" descr="Resultado de imagen para network analysis in 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504" y="1268760"/>
            <a:ext cx="5040560" cy="5400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sultado de imagen para network analysis in 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36096" y="1438828"/>
            <a:ext cx="3548902" cy="211455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n relacionada"/>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551264" y="3861048"/>
            <a:ext cx="3413224" cy="20557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6419880"/>
      </p:ext>
    </p:extLst>
  </p:cSld>
  <p:clrMapOvr>
    <a:masterClrMapping/>
  </p:clrMapOvr>
  <p:transition spd="slow">
    <p:wip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107504" y="908720"/>
            <a:ext cx="7344816" cy="5832648"/>
          </a:xfrm>
        </p:spPr>
        <p:txBody>
          <a:bodyPr>
            <a:normAutofit/>
          </a:bodyPr>
          <a:lstStyle/>
          <a:p>
            <a:pPr marL="0" indent="0" algn="just">
              <a:buNone/>
            </a:pPr>
            <a:r>
              <a:rPr lang="es-CR" sz="2400" dirty="0"/>
              <a:t>El análisis de redes sociales es un conjunto de métodos utilizados para visualizar redes, describir características específicas de la estructura general de la red y construir modelos matemáticos y estadísticos de las estructuras y dinámicas de la </a:t>
            </a:r>
            <a:r>
              <a:rPr lang="es-CR" sz="2400" dirty="0" smtClean="0"/>
              <a:t>red. </a:t>
            </a:r>
          </a:p>
          <a:p>
            <a:pPr marL="0" indent="0" algn="just">
              <a:buNone/>
            </a:pPr>
            <a:endParaRPr lang="es-CR" sz="2400" dirty="0"/>
          </a:p>
          <a:p>
            <a:pPr marL="0" indent="0" algn="just">
              <a:buNone/>
            </a:pPr>
            <a:r>
              <a:rPr lang="es-CR" sz="2400" dirty="0" smtClean="0"/>
              <a:t>Las </a:t>
            </a:r>
            <a:r>
              <a:rPr lang="es-CR" sz="2400" dirty="0"/>
              <a:t>redes sociales se definen formalmente como un conjunto de nodos que están vinculados por uno o más tipos de </a:t>
            </a:r>
            <a:r>
              <a:rPr lang="es-CR" sz="2400" dirty="0" smtClean="0"/>
              <a:t>relaciones. </a:t>
            </a:r>
          </a:p>
          <a:p>
            <a:pPr marL="0" indent="0" algn="just">
              <a:buNone/>
            </a:pPr>
            <a:endParaRPr lang="es-CR" sz="2400" dirty="0"/>
          </a:p>
          <a:p>
            <a:pPr marL="0" indent="0" algn="just">
              <a:buNone/>
            </a:pPr>
            <a:r>
              <a:rPr lang="es-CR" sz="2400" dirty="0"/>
              <a:t> Los nodos son comúnmente personas u organizaciones, pero en principio, cualquier unidad que se pueda conectar a otras unidades puede estudiarse como </a:t>
            </a:r>
            <a:r>
              <a:rPr lang="es-CR" sz="2400" dirty="0" smtClean="0"/>
              <a:t>nodos.</a:t>
            </a:r>
            <a:endParaRPr lang="es-CR" sz="2400" dirty="0"/>
          </a:p>
        </p:txBody>
      </p:sp>
      <p:sp>
        <p:nvSpPr>
          <p:cNvPr id="5" name="1 Título"/>
          <p:cNvSpPr txBox="1">
            <a:spLocks/>
          </p:cNvSpPr>
          <p:nvPr/>
        </p:nvSpPr>
        <p:spPr>
          <a:xfrm>
            <a:off x="518864" y="44624"/>
            <a:ext cx="8229600" cy="710952"/>
          </a:xfrm>
          <a:prstGeom prst="rect">
            <a:avLst/>
          </a:prstGeom>
        </p:spPr>
        <p:txBody>
          <a:bodyPr vert="horz" lIns="91440" tIns="45720" rIns="91440" bIns="45720" rtlCol="0" anchor="ctr">
            <a:normAutofit fontScale="975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s-CR" smtClean="0"/>
              <a:t>Análisis de red</a:t>
            </a:r>
            <a:endParaRPr lang="es-CR" dirty="0"/>
          </a:p>
        </p:txBody>
      </p:sp>
      <p:pic>
        <p:nvPicPr>
          <p:cNvPr id="8194" name="Picture 2" descr="Resultado de imagen para network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96336" y="1509498"/>
            <a:ext cx="1440160" cy="1847494"/>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Resultado de imagen para network ic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40352" y="4293096"/>
            <a:ext cx="1152128" cy="11521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8950760"/>
      </p:ext>
    </p:extLst>
  </p:cSld>
  <p:clrMapOvr>
    <a:masterClrMapping/>
  </p:clrMapOvr>
  <p:transition spd="slow">
    <p:wip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35496" y="908720"/>
            <a:ext cx="7416824" cy="5949280"/>
          </a:xfrm>
        </p:spPr>
        <p:txBody>
          <a:bodyPr>
            <a:normAutofit/>
          </a:bodyPr>
          <a:lstStyle/>
          <a:p>
            <a:pPr marL="0" indent="0" algn="just">
              <a:buNone/>
            </a:pPr>
            <a:r>
              <a:rPr lang="es-CR" sz="2400" dirty="0"/>
              <a:t>Por ejemplo, el análisis de redes sociales se ha utilizado para estudiar páginas web, artículos de revistas, países y </a:t>
            </a:r>
            <a:r>
              <a:rPr lang="es-CR" sz="2400" dirty="0" smtClean="0"/>
              <a:t>vecindarios.</a:t>
            </a:r>
          </a:p>
          <a:p>
            <a:pPr marL="0" indent="0" algn="just">
              <a:buNone/>
            </a:pPr>
            <a:endParaRPr lang="es-CR" sz="2400" dirty="0"/>
          </a:p>
          <a:p>
            <a:pPr marL="0" indent="0" algn="just">
              <a:buNone/>
            </a:pPr>
            <a:r>
              <a:rPr lang="es-CR" sz="2400" dirty="0"/>
              <a:t>El análisis de redes para estudiar el impacto de los compañeros de béisbol en las métricas </a:t>
            </a:r>
            <a:r>
              <a:rPr lang="es-CR" sz="2400" dirty="0" smtClean="0"/>
              <a:t>ofensivas…</a:t>
            </a:r>
          </a:p>
          <a:p>
            <a:pPr marL="0" indent="0" algn="just">
              <a:buNone/>
            </a:pPr>
            <a:endParaRPr lang="es-CR" sz="2400" dirty="0"/>
          </a:p>
          <a:p>
            <a:pPr marL="0" indent="0" algn="just">
              <a:buNone/>
            </a:pPr>
            <a:r>
              <a:rPr lang="es-CR" sz="2400" dirty="0" smtClean="0"/>
              <a:t>El </a:t>
            </a:r>
            <a:r>
              <a:rPr lang="es-CR" sz="2400" dirty="0"/>
              <a:t>análisis de redes sociales se puede utilizar en muchas áreas para evaluar el impacto de otras entidades, en lugar de evaluar las características de una entidad </a:t>
            </a:r>
            <a:r>
              <a:rPr lang="es-CR" sz="2400" dirty="0" smtClean="0"/>
              <a:t>individual.</a:t>
            </a:r>
          </a:p>
          <a:p>
            <a:pPr marL="0" indent="0" algn="just">
              <a:buNone/>
            </a:pPr>
            <a:endParaRPr lang="es-CR" sz="2400" dirty="0"/>
          </a:p>
          <a:p>
            <a:pPr marL="0" indent="0" algn="just">
              <a:buNone/>
            </a:pPr>
            <a:r>
              <a:rPr lang="es-CR" sz="2400" dirty="0" smtClean="0"/>
              <a:t>La presente explica las principales aplicaciones descriptivas de la red, abordando la aplicación visual y algunas medidas de centralidad.</a:t>
            </a:r>
            <a:endParaRPr lang="es-CR" sz="2400" dirty="0"/>
          </a:p>
        </p:txBody>
      </p:sp>
      <p:sp>
        <p:nvSpPr>
          <p:cNvPr id="4" name="1 Título"/>
          <p:cNvSpPr>
            <a:spLocks noGrp="1"/>
          </p:cNvSpPr>
          <p:nvPr>
            <p:ph type="title"/>
          </p:nvPr>
        </p:nvSpPr>
        <p:spPr>
          <a:xfrm>
            <a:off x="518864" y="44624"/>
            <a:ext cx="8229600" cy="710952"/>
          </a:xfrm>
        </p:spPr>
        <p:txBody>
          <a:bodyPr>
            <a:normAutofit fontScale="90000"/>
          </a:bodyPr>
          <a:lstStyle/>
          <a:p>
            <a:r>
              <a:rPr lang="es-CR" dirty="0" smtClean="0"/>
              <a:t>Análisis de red</a:t>
            </a:r>
            <a:endParaRPr lang="es-CR" dirty="0"/>
          </a:p>
        </p:txBody>
      </p:sp>
      <p:pic>
        <p:nvPicPr>
          <p:cNvPr id="7170" name="Picture 2" descr="Resultado de imagen para network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54591" y="1119084"/>
            <a:ext cx="1339024" cy="1805859"/>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Resultado de imagen para network ic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97471" y="4365104"/>
            <a:ext cx="1296144" cy="12961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7348820"/>
      </p:ext>
    </p:extLst>
  </p:cSld>
  <p:clrMapOvr>
    <a:masterClrMapping/>
  </p:clrMapOvr>
  <p:transition spd="slow">
    <p:wip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639712" y="114404"/>
            <a:ext cx="7733685" cy="888486"/>
          </a:xfrm>
        </p:spPr>
        <p:txBody>
          <a:bodyPr/>
          <a:lstStyle/>
          <a:p>
            <a:pPr algn="ctr"/>
            <a:r>
              <a:rPr lang="es-CR" dirty="0"/>
              <a:t>Índice</a:t>
            </a:r>
          </a:p>
        </p:txBody>
      </p:sp>
      <p:sp>
        <p:nvSpPr>
          <p:cNvPr id="4" name="3 Elipse"/>
          <p:cNvSpPr/>
          <p:nvPr/>
        </p:nvSpPr>
        <p:spPr>
          <a:xfrm>
            <a:off x="210181" y="1184788"/>
            <a:ext cx="862781" cy="120936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1</a:t>
            </a:r>
          </a:p>
        </p:txBody>
      </p:sp>
      <p:sp>
        <p:nvSpPr>
          <p:cNvPr id="6" name="5 Elipse"/>
          <p:cNvSpPr/>
          <p:nvPr/>
        </p:nvSpPr>
        <p:spPr>
          <a:xfrm>
            <a:off x="210181" y="3313472"/>
            <a:ext cx="862781" cy="120936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2</a:t>
            </a:r>
          </a:p>
        </p:txBody>
      </p:sp>
      <p:sp>
        <p:nvSpPr>
          <p:cNvPr id="7" name="6 Elipse"/>
          <p:cNvSpPr/>
          <p:nvPr/>
        </p:nvSpPr>
        <p:spPr>
          <a:xfrm>
            <a:off x="210181" y="5397911"/>
            <a:ext cx="862781" cy="120936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3</a:t>
            </a:r>
          </a:p>
        </p:txBody>
      </p:sp>
      <p:sp>
        <p:nvSpPr>
          <p:cNvPr id="8" name="7 Rectángulo redondeado"/>
          <p:cNvSpPr/>
          <p:nvPr/>
        </p:nvSpPr>
        <p:spPr>
          <a:xfrm>
            <a:off x="1504348" y="1246237"/>
            <a:ext cx="2344994" cy="10864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Introducción</a:t>
            </a:r>
          </a:p>
        </p:txBody>
      </p:sp>
      <p:sp>
        <p:nvSpPr>
          <p:cNvPr id="9" name="8 Rectángulo redondeado"/>
          <p:cNvSpPr/>
          <p:nvPr/>
        </p:nvSpPr>
        <p:spPr>
          <a:xfrm>
            <a:off x="1504348" y="3374921"/>
            <a:ext cx="2344994" cy="10864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smtClean="0"/>
              <a:t>¿Qué es una red social?</a:t>
            </a:r>
            <a:endParaRPr lang="es-CR" dirty="0"/>
          </a:p>
        </p:txBody>
      </p:sp>
      <p:sp>
        <p:nvSpPr>
          <p:cNvPr id="17" name="16 Rectángulo redondeado"/>
          <p:cNvSpPr/>
          <p:nvPr/>
        </p:nvSpPr>
        <p:spPr>
          <a:xfrm>
            <a:off x="1504348" y="5459361"/>
            <a:ext cx="2344994" cy="10864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smtClean="0"/>
              <a:t>Aplicaciones de análisis por redes sociales</a:t>
            </a:r>
            <a:endParaRPr lang="es-CR" dirty="0"/>
          </a:p>
        </p:txBody>
      </p:sp>
    </p:spTree>
    <p:extLst>
      <p:ext uri="{BB962C8B-B14F-4D97-AF65-F5344CB8AC3E}">
        <p14:creationId xmlns:p14="http://schemas.microsoft.com/office/powerpoint/2010/main" val="4290723030"/>
      </p:ext>
    </p:extLst>
  </p:cSld>
  <p:clrMapOvr>
    <a:masterClrMapping/>
  </p:clrMapOvr>
  <p:transition spd="slow">
    <p:wip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374848" y="53752"/>
            <a:ext cx="8229600" cy="1143000"/>
          </a:xfrm>
        </p:spPr>
        <p:txBody>
          <a:bodyPr/>
          <a:lstStyle/>
          <a:p>
            <a:r>
              <a:rPr lang="es-CR" dirty="0" smtClean="0"/>
              <a:t>Aplicaciones del </a:t>
            </a:r>
            <a:r>
              <a:rPr lang="es-CR" dirty="0" err="1" smtClean="0"/>
              <a:t>network</a:t>
            </a:r>
            <a:r>
              <a:rPr lang="es-CR" dirty="0" smtClean="0"/>
              <a:t> </a:t>
            </a:r>
            <a:r>
              <a:rPr lang="es-CR" dirty="0" err="1" smtClean="0"/>
              <a:t>analysis</a:t>
            </a:r>
            <a:endParaRPr lang="es-CR" dirty="0"/>
          </a:p>
        </p:txBody>
      </p:sp>
      <p:sp>
        <p:nvSpPr>
          <p:cNvPr id="3" name="2 Marcador de contenido"/>
          <p:cNvSpPr>
            <a:spLocks noGrp="1"/>
          </p:cNvSpPr>
          <p:nvPr>
            <p:ph idx="1"/>
          </p:nvPr>
        </p:nvSpPr>
        <p:spPr>
          <a:xfrm>
            <a:off x="35496" y="1412776"/>
            <a:ext cx="8229600" cy="5362675"/>
          </a:xfrm>
        </p:spPr>
        <p:txBody>
          <a:bodyPr>
            <a:normAutofit/>
          </a:bodyPr>
          <a:lstStyle/>
          <a:p>
            <a:pPr marL="0" indent="0">
              <a:buNone/>
            </a:pPr>
            <a:r>
              <a:rPr lang="es-CR" sz="2400" dirty="0" smtClean="0"/>
              <a:t>Ejemplos del SNA se puede ver en (…todo):</a:t>
            </a:r>
          </a:p>
          <a:p>
            <a:pPr marL="0" indent="0">
              <a:buNone/>
            </a:pPr>
            <a:endParaRPr lang="es-CR" sz="2400" dirty="0" smtClean="0"/>
          </a:p>
          <a:p>
            <a:pPr marL="857250" lvl="1" indent="-457200">
              <a:buFont typeface="+mj-lt"/>
              <a:buAutoNum type="arabicPeriod"/>
            </a:pPr>
            <a:r>
              <a:rPr lang="es-CR" sz="2000" dirty="0" smtClean="0"/>
              <a:t>Aplicaciones de seguridad</a:t>
            </a:r>
          </a:p>
          <a:p>
            <a:pPr marL="857250" lvl="1" indent="-457200">
              <a:buFont typeface="+mj-lt"/>
              <a:buAutoNum type="arabicPeriod"/>
            </a:pPr>
            <a:r>
              <a:rPr lang="es-CR" sz="2000" dirty="0" smtClean="0"/>
              <a:t>Crimen organizado</a:t>
            </a:r>
          </a:p>
          <a:p>
            <a:pPr marL="857250" lvl="1" indent="-457200">
              <a:buFont typeface="+mj-lt"/>
              <a:buAutoNum type="arabicPeriod"/>
            </a:pPr>
            <a:r>
              <a:rPr lang="es-CR" sz="2000" dirty="0" smtClean="0"/>
              <a:t>Análisis textuales</a:t>
            </a:r>
          </a:p>
          <a:p>
            <a:pPr marL="857250" lvl="1" indent="-457200">
              <a:buFont typeface="+mj-lt"/>
              <a:buAutoNum type="arabicPeriod"/>
            </a:pPr>
            <a:r>
              <a:rPr lang="es-CR" sz="2000" dirty="0" smtClean="0"/>
              <a:t>Análisis Financiero</a:t>
            </a:r>
          </a:p>
          <a:p>
            <a:pPr marL="857250" lvl="1" indent="-457200">
              <a:buFont typeface="+mj-lt"/>
              <a:buAutoNum type="arabicPeriod"/>
            </a:pPr>
            <a:r>
              <a:rPr lang="es-CR" sz="2000" dirty="0" smtClean="0"/>
              <a:t>Transporte</a:t>
            </a:r>
          </a:p>
          <a:p>
            <a:pPr marL="857250" lvl="1" indent="-457200">
              <a:buFont typeface="+mj-lt"/>
              <a:buAutoNum type="arabicPeriod"/>
            </a:pPr>
            <a:r>
              <a:rPr lang="es-CR" sz="2000" dirty="0" smtClean="0"/>
              <a:t>Salud</a:t>
            </a:r>
          </a:p>
          <a:p>
            <a:pPr marL="857250" lvl="1" indent="-457200">
              <a:buFont typeface="+mj-lt"/>
              <a:buAutoNum type="arabicPeriod"/>
            </a:pPr>
            <a:r>
              <a:rPr lang="es-CR" sz="2000" dirty="0" smtClean="0"/>
              <a:t>Aplicaciones de internet</a:t>
            </a:r>
          </a:p>
          <a:p>
            <a:pPr marL="857250" lvl="1" indent="-457200">
              <a:buFont typeface="+mj-lt"/>
              <a:buAutoNum type="arabicPeriod"/>
            </a:pPr>
            <a:r>
              <a:rPr lang="es-CR" sz="2000" dirty="0" smtClean="0"/>
              <a:t>Mercado y </a:t>
            </a:r>
            <a:r>
              <a:rPr lang="es-CR" sz="2000" dirty="0" err="1" smtClean="0"/>
              <a:t>retail</a:t>
            </a:r>
            <a:endParaRPr lang="es-CR" sz="2000" dirty="0" smtClean="0"/>
          </a:p>
          <a:p>
            <a:pPr marL="857250" lvl="1" indent="-457200">
              <a:buFont typeface="+mj-lt"/>
              <a:buAutoNum type="arabicPeriod"/>
            </a:pPr>
            <a:r>
              <a:rPr lang="es-CR" sz="2000" dirty="0" err="1" smtClean="0"/>
              <a:t>Ecologia</a:t>
            </a:r>
            <a:endParaRPr lang="es-CR" sz="2000" dirty="0" smtClean="0"/>
          </a:p>
          <a:p>
            <a:pPr marL="857250" lvl="1" indent="-457200">
              <a:buFont typeface="+mj-lt"/>
              <a:buAutoNum type="arabicPeriod"/>
            </a:pPr>
            <a:r>
              <a:rPr lang="es-CR" sz="2000" dirty="0" smtClean="0"/>
              <a:t>Distribución de agua y electricidad</a:t>
            </a:r>
          </a:p>
          <a:p>
            <a:pPr marL="857250" lvl="1" indent="-457200">
              <a:buFont typeface="+mj-lt"/>
              <a:buAutoNum type="arabicPeriod"/>
            </a:pPr>
            <a:r>
              <a:rPr lang="es-CR" sz="2000" dirty="0" smtClean="0"/>
              <a:t>Planificación urbana y urbanismo</a:t>
            </a:r>
          </a:p>
          <a:p>
            <a:pPr marL="857250" lvl="1" indent="-457200">
              <a:buFont typeface="+mj-lt"/>
              <a:buAutoNum type="arabicPeriod"/>
            </a:pPr>
            <a:r>
              <a:rPr lang="es-CR" sz="2000" dirty="0" smtClean="0"/>
              <a:t>Etc. Etc. etc….</a:t>
            </a:r>
          </a:p>
          <a:p>
            <a:pPr marL="0" indent="0">
              <a:buNone/>
            </a:pPr>
            <a:endParaRPr lang="es-CR" sz="2400" dirty="0"/>
          </a:p>
          <a:p>
            <a:endParaRPr lang="es-CR" sz="2400" dirty="0"/>
          </a:p>
        </p:txBody>
      </p:sp>
      <p:pic>
        <p:nvPicPr>
          <p:cNvPr id="16386" name="Picture 2" descr="Resultado de imagen para application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12081" y="1844824"/>
            <a:ext cx="1728192" cy="1728192"/>
          </a:xfrm>
          <a:prstGeom prst="rect">
            <a:avLst/>
          </a:prstGeom>
          <a:noFill/>
          <a:extLst>
            <a:ext uri="{909E8E84-426E-40DD-AFC4-6F175D3DCCD1}">
              <a14:hiddenFill xmlns:a14="http://schemas.microsoft.com/office/drawing/2010/main">
                <a:solidFill>
                  <a:srgbClr val="FFFFFF"/>
                </a:solidFill>
              </a14:hiddenFill>
            </a:ext>
          </a:extLst>
        </p:spPr>
      </p:pic>
      <p:pic>
        <p:nvPicPr>
          <p:cNvPr id="16388" name="Picture 4" descr="Resultado de imagen para application ic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52539" y="4077072"/>
            <a:ext cx="2647275" cy="24884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7297052"/>
      </p:ext>
    </p:extLst>
  </p:cSld>
  <p:clrMapOvr>
    <a:masterClrMapping/>
  </p:clrMapOvr>
  <p:transition spd="slow">
    <p:wip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639712" y="114404"/>
            <a:ext cx="7733685" cy="888486"/>
          </a:xfrm>
        </p:spPr>
        <p:txBody>
          <a:bodyPr/>
          <a:lstStyle/>
          <a:p>
            <a:pPr algn="ctr"/>
            <a:r>
              <a:rPr lang="es-CR" dirty="0"/>
              <a:t>Índice</a:t>
            </a:r>
          </a:p>
        </p:txBody>
      </p:sp>
      <p:sp>
        <p:nvSpPr>
          <p:cNvPr id="4" name="3 Elipse"/>
          <p:cNvSpPr/>
          <p:nvPr/>
        </p:nvSpPr>
        <p:spPr>
          <a:xfrm>
            <a:off x="210181" y="1184788"/>
            <a:ext cx="862781" cy="120936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1</a:t>
            </a:r>
          </a:p>
        </p:txBody>
      </p:sp>
      <p:sp>
        <p:nvSpPr>
          <p:cNvPr id="6" name="5 Elipse"/>
          <p:cNvSpPr/>
          <p:nvPr/>
        </p:nvSpPr>
        <p:spPr>
          <a:xfrm>
            <a:off x="210181" y="3313472"/>
            <a:ext cx="862781" cy="120936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2</a:t>
            </a:r>
          </a:p>
        </p:txBody>
      </p:sp>
      <p:sp>
        <p:nvSpPr>
          <p:cNvPr id="7" name="6 Elipse"/>
          <p:cNvSpPr/>
          <p:nvPr/>
        </p:nvSpPr>
        <p:spPr>
          <a:xfrm>
            <a:off x="210181" y="5397911"/>
            <a:ext cx="862781" cy="120936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3</a:t>
            </a:r>
          </a:p>
        </p:txBody>
      </p:sp>
      <p:sp>
        <p:nvSpPr>
          <p:cNvPr id="8" name="7 Rectángulo redondeado"/>
          <p:cNvSpPr/>
          <p:nvPr/>
        </p:nvSpPr>
        <p:spPr>
          <a:xfrm>
            <a:off x="1504348" y="1246237"/>
            <a:ext cx="2344994" cy="10864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Introducción</a:t>
            </a:r>
          </a:p>
        </p:txBody>
      </p:sp>
      <p:sp>
        <p:nvSpPr>
          <p:cNvPr id="9" name="8 Rectángulo redondeado"/>
          <p:cNvSpPr/>
          <p:nvPr/>
        </p:nvSpPr>
        <p:spPr>
          <a:xfrm>
            <a:off x="1504348" y="3374921"/>
            <a:ext cx="2344994" cy="10864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smtClean="0"/>
              <a:t>¿Qué es una red social?</a:t>
            </a:r>
            <a:endParaRPr lang="es-CR" dirty="0"/>
          </a:p>
        </p:txBody>
      </p:sp>
      <p:sp>
        <p:nvSpPr>
          <p:cNvPr id="10" name="9 Rectángulo redondeado"/>
          <p:cNvSpPr/>
          <p:nvPr/>
        </p:nvSpPr>
        <p:spPr>
          <a:xfrm>
            <a:off x="6153777" y="1246237"/>
            <a:ext cx="2344994" cy="10864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smtClean="0"/>
              <a:t>Tipología de la red</a:t>
            </a:r>
            <a:endParaRPr lang="es-CR" dirty="0"/>
          </a:p>
        </p:txBody>
      </p:sp>
      <p:sp>
        <p:nvSpPr>
          <p:cNvPr id="11" name="10 Elipse"/>
          <p:cNvSpPr/>
          <p:nvPr/>
        </p:nvSpPr>
        <p:spPr>
          <a:xfrm>
            <a:off x="5003414" y="1184788"/>
            <a:ext cx="862781" cy="120936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4</a:t>
            </a:r>
          </a:p>
        </p:txBody>
      </p:sp>
      <p:sp>
        <p:nvSpPr>
          <p:cNvPr id="17" name="16 Rectángulo redondeado"/>
          <p:cNvSpPr/>
          <p:nvPr/>
        </p:nvSpPr>
        <p:spPr>
          <a:xfrm>
            <a:off x="1504348" y="5459361"/>
            <a:ext cx="2344994" cy="10864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smtClean="0"/>
              <a:t>Aplicaciones de análisis por redes sociales</a:t>
            </a:r>
            <a:endParaRPr lang="es-CR" dirty="0"/>
          </a:p>
        </p:txBody>
      </p:sp>
    </p:spTree>
    <p:extLst>
      <p:ext uri="{BB962C8B-B14F-4D97-AF65-F5344CB8AC3E}">
        <p14:creationId xmlns:p14="http://schemas.microsoft.com/office/powerpoint/2010/main" val="4290723030"/>
      </p:ext>
    </p:extLst>
  </p:cSld>
  <p:clrMapOvr>
    <a:masterClrMapping/>
  </p:clrMapOvr>
  <p:transition spd="slow">
    <p:wip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44624"/>
            <a:ext cx="8229600" cy="926976"/>
          </a:xfrm>
        </p:spPr>
        <p:txBody>
          <a:bodyPr/>
          <a:lstStyle/>
          <a:p>
            <a:r>
              <a:rPr lang="es-CR" dirty="0" smtClean="0"/>
              <a:t>Tipología de la red</a:t>
            </a:r>
            <a:endParaRPr lang="es-CR" dirty="0"/>
          </a:p>
        </p:txBody>
      </p:sp>
      <p:sp>
        <p:nvSpPr>
          <p:cNvPr id="3" name="2 Marcador de contenido"/>
          <p:cNvSpPr>
            <a:spLocks noGrp="1"/>
          </p:cNvSpPr>
          <p:nvPr>
            <p:ph idx="1"/>
          </p:nvPr>
        </p:nvSpPr>
        <p:spPr>
          <a:xfrm>
            <a:off x="179512" y="1412777"/>
            <a:ext cx="8784976" cy="1224136"/>
          </a:xfrm>
        </p:spPr>
        <p:txBody>
          <a:bodyPr>
            <a:normAutofit/>
          </a:bodyPr>
          <a:lstStyle/>
          <a:p>
            <a:pPr marL="0" indent="0">
              <a:buNone/>
            </a:pPr>
            <a:r>
              <a:rPr lang="es-CR" sz="2400" dirty="0" smtClean="0"/>
              <a:t>Sea la siguiente red:</a:t>
            </a:r>
            <a:endParaRPr lang="es-CR" sz="2400" dirty="0"/>
          </a:p>
        </p:txBody>
      </p:sp>
      <p:pic>
        <p:nvPicPr>
          <p:cNvPr id="9218" name="Picture 2" descr="Resultado de imagen para network ic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47863" y="1988840"/>
            <a:ext cx="5544617" cy="47555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8105279"/>
      </p:ext>
    </p:extLst>
  </p:cSld>
  <p:clrMapOvr>
    <a:masterClrMapping/>
  </p:clrMapOvr>
  <p:transition spd="slow">
    <p:wip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1 Título"/>
          <p:cNvSpPr>
            <a:spLocks noGrp="1"/>
          </p:cNvSpPr>
          <p:nvPr>
            <p:ph type="title"/>
          </p:nvPr>
        </p:nvSpPr>
        <p:spPr>
          <a:xfrm>
            <a:off x="457200" y="44624"/>
            <a:ext cx="8229600" cy="926976"/>
          </a:xfrm>
        </p:spPr>
        <p:txBody>
          <a:bodyPr/>
          <a:lstStyle/>
          <a:p>
            <a:r>
              <a:rPr lang="es-CR" dirty="0" smtClean="0"/>
              <a:t>Tipología de la red</a:t>
            </a:r>
            <a:endParaRPr lang="es-CR" dirty="0"/>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5801" y="1196752"/>
            <a:ext cx="6867525" cy="12287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4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5801" y="2921124"/>
            <a:ext cx="6867525" cy="723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4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7713" y="4221088"/>
            <a:ext cx="6743700" cy="485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45"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7713" y="5428828"/>
            <a:ext cx="6886575" cy="952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AutoShape 7" descr="Resultado de imagen para network icon"/>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R"/>
          </a:p>
        </p:txBody>
      </p:sp>
      <p:sp>
        <p:nvSpPr>
          <p:cNvPr id="6" name="AutoShape 9" descr="Resultado de imagen para network icon"/>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R"/>
          </a:p>
        </p:txBody>
      </p:sp>
      <p:pic>
        <p:nvPicPr>
          <p:cNvPr id="10251" name="Picture 11" descr="Resultado de imagen para network icon"/>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449418" y="1841922"/>
            <a:ext cx="1515070" cy="1515070"/>
          </a:xfrm>
          <a:prstGeom prst="rect">
            <a:avLst/>
          </a:prstGeom>
          <a:noFill/>
          <a:extLst>
            <a:ext uri="{909E8E84-426E-40DD-AFC4-6F175D3DCCD1}">
              <a14:hiddenFill xmlns:a14="http://schemas.microsoft.com/office/drawing/2010/main">
                <a:solidFill>
                  <a:srgbClr val="FFFFFF"/>
                </a:solidFill>
              </a14:hiddenFill>
            </a:ext>
          </a:extLst>
        </p:spPr>
      </p:pic>
      <p:pic>
        <p:nvPicPr>
          <p:cNvPr id="10253" name="Picture 13" descr="Resultado de imagen para network icon"/>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b="6497"/>
          <a:stretch/>
        </p:blipFill>
        <p:spPr bwMode="auto">
          <a:xfrm>
            <a:off x="7521475" y="4455343"/>
            <a:ext cx="1370955" cy="12818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3660741"/>
      </p:ext>
    </p:extLst>
  </p:cSld>
  <p:clrMapOvr>
    <a:masterClrMapping/>
  </p:clrMapOvr>
  <p:transition spd="slow">
    <p:wip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1 Título"/>
          <p:cNvSpPr>
            <a:spLocks noGrp="1"/>
          </p:cNvSpPr>
          <p:nvPr>
            <p:ph type="title"/>
          </p:nvPr>
        </p:nvSpPr>
        <p:spPr>
          <a:xfrm>
            <a:off x="457200" y="44624"/>
            <a:ext cx="8229600" cy="926976"/>
          </a:xfrm>
        </p:spPr>
        <p:txBody>
          <a:bodyPr/>
          <a:lstStyle/>
          <a:p>
            <a:r>
              <a:rPr lang="es-CR" dirty="0" smtClean="0"/>
              <a:t>Tipología de la red</a:t>
            </a:r>
            <a:endParaRPr lang="es-CR" dirty="0"/>
          </a:p>
        </p:txBody>
      </p:sp>
      <p:pic>
        <p:nvPicPr>
          <p:cNvPr id="1126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4790" y="1228725"/>
            <a:ext cx="5171306" cy="26524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26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6607" y="4360515"/>
            <a:ext cx="5119489" cy="15167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26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28184" y="1052736"/>
            <a:ext cx="2759464" cy="56569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13213744"/>
      </p:ext>
    </p:extLst>
  </p:cSld>
  <p:clrMapOvr>
    <a:masterClrMapping/>
  </p:clrMapOvr>
  <p:transition spd="slow">
    <p:wip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1 Título"/>
          <p:cNvSpPr>
            <a:spLocks noGrp="1"/>
          </p:cNvSpPr>
          <p:nvPr>
            <p:ph type="title"/>
          </p:nvPr>
        </p:nvSpPr>
        <p:spPr>
          <a:xfrm>
            <a:off x="457200" y="44624"/>
            <a:ext cx="8229600" cy="926976"/>
          </a:xfrm>
        </p:spPr>
        <p:txBody>
          <a:bodyPr/>
          <a:lstStyle/>
          <a:p>
            <a:r>
              <a:rPr lang="es-CR" dirty="0" smtClean="0"/>
              <a:t>Tipología de la red</a:t>
            </a:r>
            <a:endParaRPr lang="es-CR" dirty="0"/>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1475467"/>
            <a:ext cx="8136904" cy="50498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596025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639712" y="114404"/>
            <a:ext cx="7733685" cy="888486"/>
          </a:xfrm>
        </p:spPr>
        <p:txBody>
          <a:bodyPr/>
          <a:lstStyle/>
          <a:p>
            <a:pPr algn="ctr"/>
            <a:r>
              <a:rPr lang="es-CR" dirty="0"/>
              <a:t>Índice</a:t>
            </a:r>
          </a:p>
        </p:txBody>
      </p:sp>
      <p:sp>
        <p:nvSpPr>
          <p:cNvPr id="4" name="3 Elipse"/>
          <p:cNvSpPr/>
          <p:nvPr/>
        </p:nvSpPr>
        <p:spPr>
          <a:xfrm>
            <a:off x="210181" y="1184788"/>
            <a:ext cx="862781" cy="120936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1</a:t>
            </a:r>
          </a:p>
        </p:txBody>
      </p:sp>
      <p:sp>
        <p:nvSpPr>
          <p:cNvPr id="6" name="5 Elipse"/>
          <p:cNvSpPr/>
          <p:nvPr/>
        </p:nvSpPr>
        <p:spPr>
          <a:xfrm>
            <a:off x="210181" y="3313472"/>
            <a:ext cx="862781" cy="120936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2</a:t>
            </a:r>
          </a:p>
        </p:txBody>
      </p:sp>
      <p:sp>
        <p:nvSpPr>
          <p:cNvPr id="7" name="6 Elipse"/>
          <p:cNvSpPr/>
          <p:nvPr/>
        </p:nvSpPr>
        <p:spPr>
          <a:xfrm>
            <a:off x="210181" y="5397911"/>
            <a:ext cx="862781" cy="120936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3</a:t>
            </a:r>
          </a:p>
        </p:txBody>
      </p:sp>
      <p:sp>
        <p:nvSpPr>
          <p:cNvPr id="8" name="7 Rectángulo redondeado"/>
          <p:cNvSpPr/>
          <p:nvPr/>
        </p:nvSpPr>
        <p:spPr>
          <a:xfrm>
            <a:off x="1504348" y="1246237"/>
            <a:ext cx="2344994" cy="10864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Introducción</a:t>
            </a:r>
          </a:p>
        </p:txBody>
      </p:sp>
      <p:sp>
        <p:nvSpPr>
          <p:cNvPr id="9" name="8 Rectángulo redondeado"/>
          <p:cNvSpPr/>
          <p:nvPr/>
        </p:nvSpPr>
        <p:spPr>
          <a:xfrm>
            <a:off x="1504348" y="3374921"/>
            <a:ext cx="2344994" cy="10864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smtClean="0"/>
              <a:t>¿Qué es una red social?</a:t>
            </a:r>
            <a:endParaRPr lang="es-CR" dirty="0"/>
          </a:p>
        </p:txBody>
      </p:sp>
      <p:sp>
        <p:nvSpPr>
          <p:cNvPr id="11" name="10 Elipse"/>
          <p:cNvSpPr/>
          <p:nvPr/>
        </p:nvSpPr>
        <p:spPr>
          <a:xfrm>
            <a:off x="5003414" y="1184788"/>
            <a:ext cx="862781" cy="120936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4</a:t>
            </a:r>
          </a:p>
        </p:txBody>
      </p:sp>
      <p:sp>
        <p:nvSpPr>
          <p:cNvPr id="12" name="11 Elipse"/>
          <p:cNvSpPr/>
          <p:nvPr/>
        </p:nvSpPr>
        <p:spPr>
          <a:xfrm>
            <a:off x="5003414" y="3313472"/>
            <a:ext cx="862781" cy="120936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5</a:t>
            </a:r>
          </a:p>
        </p:txBody>
      </p:sp>
      <p:sp>
        <p:nvSpPr>
          <p:cNvPr id="14" name="13 Rectángulo redondeado"/>
          <p:cNvSpPr/>
          <p:nvPr/>
        </p:nvSpPr>
        <p:spPr>
          <a:xfrm>
            <a:off x="6153777" y="3374921"/>
            <a:ext cx="2344994" cy="10864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smtClean="0"/>
              <a:t>Estructura de datos </a:t>
            </a:r>
            <a:endParaRPr lang="es-CR" dirty="0"/>
          </a:p>
        </p:txBody>
      </p:sp>
      <p:sp>
        <p:nvSpPr>
          <p:cNvPr id="17" name="16 Rectángulo redondeado"/>
          <p:cNvSpPr/>
          <p:nvPr/>
        </p:nvSpPr>
        <p:spPr>
          <a:xfrm>
            <a:off x="1504348" y="5459361"/>
            <a:ext cx="2344994" cy="10864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smtClean="0"/>
              <a:t>Aplicaciones de análisis por redes sociales</a:t>
            </a:r>
            <a:endParaRPr lang="es-CR" dirty="0"/>
          </a:p>
        </p:txBody>
      </p:sp>
      <p:sp>
        <p:nvSpPr>
          <p:cNvPr id="13" name="12 Rectángulo redondeado"/>
          <p:cNvSpPr/>
          <p:nvPr/>
        </p:nvSpPr>
        <p:spPr>
          <a:xfrm>
            <a:off x="6153777" y="1246237"/>
            <a:ext cx="2344994" cy="10864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smtClean="0"/>
              <a:t>Tipología de la red</a:t>
            </a:r>
            <a:endParaRPr lang="es-CR" dirty="0"/>
          </a:p>
        </p:txBody>
      </p:sp>
    </p:spTree>
    <p:extLst>
      <p:ext uri="{BB962C8B-B14F-4D97-AF65-F5344CB8AC3E}">
        <p14:creationId xmlns:p14="http://schemas.microsoft.com/office/powerpoint/2010/main" val="4290723030"/>
      </p:ext>
    </p:extLst>
  </p:cSld>
  <p:clrMapOvr>
    <a:masterClrMapping/>
  </p:clrMapOvr>
  <p:transition spd="slow">
    <p:wip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1 Título"/>
          <p:cNvSpPr>
            <a:spLocks noGrp="1"/>
          </p:cNvSpPr>
          <p:nvPr>
            <p:ph type="title"/>
          </p:nvPr>
        </p:nvSpPr>
        <p:spPr>
          <a:xfrm>
            <a:off x="72008" y="44624"/>
            <a:ext cx="8964488" cy="1143000"/>
          </a:xfrm>
        </p:spPr>
        <p:txBody>
          <a:bodyPr>
            <a:normAutofit/>
          </a:bodyPr>
          <a:lstStyle/>
          <a:p>
            <a:r>
              <a:rPr lang="es-CR" dirty="0" smtClean="0"/>
              <a:t>Nuevo tipo de análisis</a:t>
            </a:r>
            <a:endParaRPr lang="es-CR" dirty="0"/>
          </a:p>
        </p:txBody>
      </p:sp>
      <p:pic>
        <p:nvPicPr>
          <p:cNvPr id="2050" name="Picture 2" descr="Imagen relacionad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55710" y="2287577"/>
            <a:ext cx="6572674" cy="4381783"/>
          </a:xfrm>
          <a:prstGeom prst="rect">
            <a:avLst/>
          </a:prstGeom>
          <a:noFill/>
          <a:extLst>
            <a:ext uri="{909E8E84-426E-40DD-AFC4-6F175D3DCCD1}">
              <a14:hiddenFill xmlns:a14="http://schemas.microsoft.com/office/drawing/2010/main">
                <a:solidFill>
                  <a:srgbClr val="FFFFFF"/>
                </a:solidFill>
              </a14:hiddenFill>
            </a:ext>
          </a:extLst>
        </p:spPr>
      </p:pic>
      <p:sp>
        <p:nvSpPr>
          <p:cNvPr id="2" name="1 CuadroTexto"/>
          <p:cNvSpPr txBox="1"/>
          <p:nvPr/>
        </p:nvSpPr>
        <p:spPr>
          <a:xfrm>
            <a:off x="35496" y="1187460"/>
            <a:ext cx="9036496" cy="369332"/>
          </a:xfrm>
          <a:prstGeom prst="rect">
            <a:avLst/>
          </a:prstGeom>
          <a:noFill/>
        </p:spPr>
        <p:txBody>
          <a:bodyPr wrap="square" rtlCol="0">
            <a:spAutoFit/>
          </a:bodyPr>
          <a:lstStyle/>
          <a:p>
            <a:r>
              <a:rPr lang="es-CR" dirty="0" smtClean="0"/>
              <a:t>Nuevo análisis: relaciones de redes entre las unidades de estudio. </a:t>
            </a:r>
            <a:endParaRPr lang="es-CR" dirty="0"/>
          </a:p>
        </p:txBody>
      </p:sp>
    </p:spTree>
    <p:extLst>
      <p:ext uri="{BB962C8B-B14F-4D97-AF65-F5344CB8AC3E}">
        <p14:creationId xmlns:p14="http://schemas.microsoft.com/office/powerpoint/2010/main" val="2553938128"/>
      </p:ext>
    </p:extLst>
  </p:cSld>
  <p:clrMapOvr>
    <a:masterClrMapping/>
  </p:clrMapOvr>
  <p:transition spd="slow">
    <p:wip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179512" y="44624"/>
            <a:ext cx="8856984" cy="864096"/>
          </a:xfrm>
        </p:spPr>
        <p:txBody>
          <a:bodyPr/>
          <a:lstStyle/>
          <a:p>
            <a:r>
              <a:rPr lang="es-CR" dirty="0" smtClean="0"/>
              <a:t>Estructura de datos</a:t>
            </a:r>
            <a:endParaRPr lang="es-CR" dirty="0"/>
          </a:p>
        </p:txBody>
      </p:sp>
      <p:sp>
        <p:nvSpPr>
          <p:cNvPr id="3" name="2 Marcador de contenido"/>
          <p:cNvSpPr>
            <a:spLocks noGrp="1"/>
          </p:cNvSpPr>
          <p:nvPr>
            <p:ph idx="1"/>
          </p:nvPr>
        </p:nvSpPr>
        <p:spPr>
          <a:xfrm>
            <a:off x="35496" y="980728"/>
            <a:ext cx="7344816" cy="5805264"/>
          </a:xfrm>
        </p:spPr>
        <p:txBody>
          <a:bodyPr>
            <a:normAutofit fontScale="85000" lnSpcReduction="20000"/>
          </a:bodyPr>
          <a:lstStyle/>
          <a:p>
            <a:pPr algn="just"/>
            <a:r>
              <a:rPr lang="es-CR" sz="2400" dirty="0" smtClean="0"/>
              <a:t>Para poder llevar a cabo el análisis de redes, se trabajan con datos que provengan de una matriz de adyacencia.</a:t>
            </a:r>
          </a:p>
          <a:p>
            <a:pPr algn="just"/>
            <a:endParaRPr lang="es-CR" sz="2400" dirty="0"/>
          </a:p>
          <a:p>
            <a:pPr algn="just"/>
            <a:r>
              <a:rPr lang="es-CR" sz="2400" dirty="0"/>
              <a:t>En teoría de gráficos y ciencias de la computación, una matriz de adyacencia es una matriz cuadrada que se usa para representar un gráfico finito. Los elementos de la matriz indican si los pares de vértices son adyacentes o no en el gráfico.</a:t>
            </a:r>
          </a:p>
          <a:p>
            <a:pPr algn="just"/>
            <a:endParaRPr lang="es-CR" sz="2400" dirty="0"/>
          </a:p>
          <a:p>
            <a:pPr algn="just"/>
            <a:r>
              <a:rPr lang="es-CR" sz="2400" dirty="0"/>
              <a:t>En el caso especial de un gráfico simple finito, la matriz de adyacencia es una (0,1) -matriz con ceros en su diagonal. Si la gráfica no está dirigida, la matriz de adyacencia es simétrica. La relación entre una gráfica y los valores propios y los vectores propios de su matriz de adyacencia se estudia en la teoría de la gráfica espectral.</a:t>
            </a:r>
          </a:p>
          <a:p>
            <a:pPr algn="just"/>
            <a:endParaRPr lang="es-CR" sz="2400" dirty="0"/>
          </a:p>
          <a:p>
            <a:pPr algn="just"/>
            <a:r>
              <a:rPr lang="es-CR" sz="2400" dirty="0"/>
              <a:t>La matriz de adyacencia debe distinguirse de la matriz de incidencia para una gráfica, una representación de matriz diferente cuyos elementos indican si los pares vértice-borde son incidentes o no, y la matriz de grado que contiene información sobre el grado de cada vértice.</a:t>
            </a:r>
          </a:p>
        </p:txBody>
      </p:sp>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68344" y="1268760"/>
            <a:ext cx="1325205" cy="18141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5" name="4 Conector recto de flecha"/>
          <p:cNvCxnSpPr/>
          <p:nvPr/>
        </p:nvCxnSpPr>
        <p:spPr>
          <a:xfrm>
            <a:off x="8330946" y="3212976"/>
            <a:ext cx="0" cy="936104"/>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pic>
        <p:nvPicPr>
          <p:cNvPr id="1536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02630" y="4869160"/>
            <a:ext cx="1338111" cy="1511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76974200"/>
      </p:ext>
    </p:extLst>
  </p:cSld>
  <p:clrMapOvr>
    <a:masterClrMapping/>
  </p:clrMapOvr>
  <p:transition spd="slow">
    <p:wip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1 Título"/>
          <p:cNvSpPr>
            <a:spLocks noGrp="1"/>
          </p:cNvSpPr>
          <p:nvPr>
            <p:ph type="title"/>
          </p:nvPr>
        </p:nvSpPr>
        <p:spPr>
          <a:xfrm>
            <a:off x="179512" y="44624"/>
            <a:ext cx="8856984" cy="864096"/>
          </a:xfrm>
        </p:spPr>
        <p:txBody>
          <a:bodyPr/>
          <a:lstStyle/>
          <a:p>
            <a:r>
              <a:rPr lang="es-CR" dirty="0" smtClean="0"/>
              <a:t>Estructura de datos</a:t>
            </a:r>
            <a:endParaRPr lang="es-CR" dirty="0"/>
          </a:p>
        </p:txBody>
      </p:sp>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0050" y="1772816"/>
            <a:ext cx="2781300" cy="2409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4 Flecha derecha"/>
          <p:cNvSpPr/>
          <p:nvPr/>
        </p:nvSpPr>
        <p:spPr>
          <a:xfrm>
            <a:off x="3737401" y="2725700"/>
            <a:ext cx="1440160" cy="50405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R"/>
          </a:p>
        </p:txBody>
      </p:sp>
      <p:pic>
        <p:nvPicPr>
          <p:cNvPr id="1331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16216" y="1820440"/>
            <a:ext cx="1714500" cy="2314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7 Flecha derecha"/>
          <p:cNvSpPr/>
          <p:nvPr/>
        </p:nvSpPr>
        <p:spPr>
          <a:xfrm>
            <a:off x="3737401" y="5373216"/>
            <a:ext cx="1440160" cy="50405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R"/>
          </a:p>
        </p:txBody>
      </p:sp>
      <p:pic>
        <p:nvPicPr>
          <p:cNvPr id="1331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0562" y="4544156"/>
            <a:ext cx="2200275" cy="2162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317"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11428" y="4591781"/>
            <a:ext cx="2124075" cy="2114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5 CuadroTexto"/>
          <p:cNvSpPr txBox="1"/>
          <p:nvPr/>
        </p:nvSpPr>
        <p:spPr>
          <a:xfrm>
            <a:off x="0" y="836712"/>
            <a:ext cx="9144000" cy="738664"/>
          </a:xfrm>
          <a:prstGeom prst="rect">
            <a:avLst/>
          </a:prstGeom>
          <a:noFill/>
        </p:spPr>
        <p:txBody>
          <a:bodyPr wrap="square" rtlCol="0">
            <a:spAutoFit/>
          </a:bodyPr>
          <a:lstStyle/>
          <a:p>
            <a:pPr algn="just"/>
            <a:r>
              <a:rPr lang="es-CR" sz="1400" b="1" u="sng" dirty="0" smtClean="0"/>
              <a:t>Grafos </a:t>
            </a:r>
            <a:r>
              <a:rPr lang="es-CR" sz="1400" b="1" u="sng" dirty="0"/>
              <a:t>no dirigidos</a:t>
            </a:r>
            <a:r>
              <a:rPr lang="es-CR" sz="1400" dirty="0"/>
              <a:t>: La convención que se sigue aquí (para los gráficos no dirigidos) es que cada borde agrega 1 a la celda apropiada en la matriz, y cada bucle agrega 2. Esto permite que el grado de un vértice se encuentre fácilmente al tomar la suma de los valores en cualquiera de sus Fila o columna respectiva en la matriz de adyacencia. </a:t>
            </a:r>
          </a:p>
        </p:txBody>
      </p:sp>
    </p:spTree>
    <p:extLst>
      <p:ext uri="{BB962C8B-B14F-4D97-AF65-F5344CB8AC3E}">
        <p14:creationId xmlns:p14="http://schemas.microsoft.com/office/powerpoint/2010/main" val="1794820315"/>
      </p:ext>
    </p:extLst>
  </p:cSld>
  <p:clrMapOvr>
    <a:masterClrMapping/>
  </p:clrMapOvr>
  <p:transition spd="slow">
    <p:wip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1 Título"/>
          <p:cNvSpPr>
            <a:spLocks noGrp="1"/>
          </p:cNvSpPr>
          <p:nvPr>
            <p:ph type="title"/>
          </p:nvPr>
        </p:nvSpPr>
        <p:spPr>
          <a:xfrm>
            <a:off x="179512" y="44624"/>
            <a:ext cx="8856984" cy="864096"/>
          </a:xfrm>
        </p:spPr>
        <p:txBody>
          <a:bodyPr/>
          <a:lstStyle/>
          <a:p>
            <a:r>
              <a:rPr lang="es-CR" dirty="0" smtClean="0"/>
              <a:t>Estructura de datos</a:t>
            </a:r>
            <a:endParaRPr lang="es-CR" dirty="0"/>
          </a:p>
        </p:txBody>
      </p:sp>
      <p:sp>
        <p:nvSpPr>
          <p:cNvPr id="6" name="5 CuadroTexto"/>
          <p:cNvSpPr txBox="1"/>
          <p:nvPr/>
        </p:nvSpPr>
        <p:spPr>
          <a:xfrm>
            <a:off x="0" y="836712"/>
            <a:ext cx="9144000" cy="523220"/>
          </a:xfrm>
          <a:prstGeom prst="rect">
            <a:avLst/>
          </a:prstGeom>
          <a:noFill/>
        </p:spPr>
        <p:txBody>
          <a:bodyPr wrap="square" rtlCol="0">
            <a:spAutoFit/>
          </a:bodyPr>
          <a:lstStyle/>
          <a:p>
            <a:pPr algn="just"/>
            <a:r>
              <a:rPr lang="es-CR" sz="1400" b="1" u="sng" dirty="0" smtClean="0"/>
              <a:t>Grafos dirigidos</a:t>
            </a:r>
            <a:r>
              <a:rPr lang="es-CR" sz="1400" dirty="0"/>
              <a:t>: En los gráficos dirigidos, el grado de un vértice se puede calcular sumando las entradas de la columna correspondiente, y el grado de salida se puede calcular sumando las entradas de la fila correspondiente.</a:t>
            </a:r>
          </a:p>
        </p:txBody>
      </p:sp>
      <p:sp>
        <p:nvSpPr>
          <p:cNvPr id="7" name="6 Flecha derecha"/>
          <p:cNvSpPr/>
          <p:nvPr/>
        </p:nvSpPr>
        <p:spPr>
          <a:xfrm>
            <a:off x="3737401" y="3229756"/>
            <a:ext cx="1440160" cy="50405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R"/>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2091630"/>
            <a:ext cx="2900149" cy="27803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33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29627" y="2168734"/>
            <a:ext cx="2614781" cy="2626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4499978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639712" y="114404"/>
            <a:ext cx="7733685" cy="888486"/>
          </a:xfrm>
        </p:spPr>
        <p:txBody>
          <a:bodyPr/>
          <a:lstStyle/>
          <a:p>
            <a:pPr algn="ctr"/>
            <a:r>
              <a:rPr lang="es-CR" dirty="0"/>
              <a:t>Índice</a:t>
            </a:r>
          </a:p>
        </p:txBody>
      </p:sp>
      <p:sp>
        <p:nvSpPr>
          <p:cNvPr id="4" name="3 Elipse"/>
          <p:cNvSpPr/>
          <p:nvPr/>
        </p:nvSpPr>
        <p:spPr>
          <a:xfrm>
            <a:off x="210181" y="1184788"/>
            <a:ext cx="862781" cy="120936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1</a:t>
            </a:r>
          </a:p>
        </p:txBody>
      </p:sp>
      <p:sp>
        <p:nvSpPr>
          <p:cNvPr id="6" name="5 Elipse"/>
          <p:cNvSpPr/>
          <p:nvPr/>
        </p:nvSpPr>
        <p:spPr>
          <a:xfrm>
            <a:off x="210181" y="3313472"/>
            <a:ext cx="862781" cy="120936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2</a:t>
            </a:r>
          </a:p>
        </p:txBody>
      </p:sp>
      <p:sp>
        <p:nvSpPr>
          <p:cNvPr id="7" name="6 Elipse"/>
          <p:cNvSpPr/>
          <p:nvPr/>
        </p:nvSpPr>
        <p:spPr>
          <a:xfrm>
            <a:off x="210181" y="5397911"/>
            <a:ext cx="862781" cy="120936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3</a:t>
            </a:r>
          </a:p>
        </p:txBody>
      </p:sp>
      <p:sp>
        <p:nvSpPr>
          <p:cNvPr id="8" name="7 Rectángulo redondeado"/>
          <p:cNvSpPr/>
          <p:nvPr/>
        </p:nvSpPr>
        <p:spPr>
          <a:xfrm>
            <a:off x="1504348" y="1246237"/>
            <a:ext cx="2344994" cy="10864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Introducción</a:t>
            </a:r>
          </a:p>
        </p:txBody>
      </p:sp>
      <p:sp>
        <p:nvSpPr>
          <p:cNvPr id="9" name="8 Rectángulo redondeado"/>
          <p:cNvSpPr/>
          <p:nvPr/>
        </p:nvSpPr>
        <p:spPr>
          <a:xfrm>
            <a:off x="1504348" y="3374921"/>
            <a:ext cx="2344994" cy="10864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smtClean="0"/>
              <a:t>¿Qué es una red social?</a:t>
            </a:r>
            <a:endParaRPr lang="es-CR" dirty="0"/>
          </a:p>
        </p:txBody>
      </p:sp>
      <p:sp>
        <p:nvSpPr>
          <p:cNvPr id="11" name="10 Elipse"/>
          <p:cNvSpPr/>
          <p:nvPr/>
        </p:nvSpPr>
        <p:spPr>
          <a:xfrm>
            <a:off x="5003414" y="1184788"/>
            <a:ext cx="862781" cy="120936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4</a:t>
            </a:r>
          </a:p>
        </p:txBody>
      </p:sp>
      <p:sp>
        <p:nvSpPr>
          <p:cNvPr id="12" name="11 Elipse"/>
          <p:cNvSpPr/>
          <p:nvPr/>
        </p:nvSpPr>
        <p:spPr>
          <a:xfrm>
            <a:off x="5003414" y="3313472"/>
            <a:ext cx="862781" cy="120936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5</a:t>
            </a:r>
          </a:p>
        </p:txBody>
      </p:sp>
      <p:sp>
        <p:nvSpPr>
          <p:cNvPr id="14" name="13 Rectángulo redondeado"/>
          <p:cNvSpPr/>
          <p:nvPr/>
        </p:nvSpPr>
        <p:spPr>
          <a:xfrm>
            <a:off x="6153777" y="3374921"/>
            <a:ext cx="2344994" cy="10864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smtClean="0"/>
              <a:t>Estructura de datos </a:t>
            </a:r>
            <a:endParaRPr lang="es-CR" dirty="0"/>
          </a:p>
        </p:txBody>
      </p:sp>
      <p:sp>
        <p:nvSpPr>
          <p:cNvPr id="15" name="14 Elipse"/>
          <p:cNvSpPr/>
          <p:nvPr/>
        </p:nvSpPr>
        <p:spPr>
          <a:xfrm>
            <a:off x="5003414" y="5336460"/>
            <a:ext cx="862781" cy="120936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6</a:t>
            </a:r>
          </a:p>
        </p:txBody>
      </p:sp>
      <p:sp>
        <p:nvSpPr>
          <p:cNvPr id="16" name="15 Rectángulo redondeado"/>
          <p:cNvSpPr/>
          <p:nvPr/>
        </p:nvSpPr>
        <p:spPr>
          <a:xfrm>
            <a:off x="6153777" y="5397909"/>
            <a:ext cx="2344994" cy="10864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smtClean="0"/>
              <a:t>Funciones en R</a:t>
            </a:r>
            <a:endParaRPr lang="es-CR" dirty="0"/>
          </a:p>
        </p:txBody>
      </p:sp>
      <p:sp>
        <p:nvSpPr>
          <p:cNvPr id="17" name="16 Rectángulo redondeado"/>
          <p:cNvSpPr/>
          <p:nvPr/>
        </p:nvSpPr>
        <p:spPr>
          <a:xfrm>
            <a:off x="1504348" y="5459361"/>
            <a:ext cx="2344994" cy="10864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smtClean="0"/>
              <a:t>Aplicaciones de análisis por redes sociales</a:t>
            </a:r>
            <a:endParaRPr lang="es-CR" dirty="0"/>
          </a:p>
        </p:txBody>
      </p:sp>
      <p:sp>
        <p:nvSpPr>
          <p:cNvPr id="18" name="17 Rectángulo redondeado"/>
          <p:cNvSpPr/>
          <p:nvPr/>
        </p:nvSpPr>
        <p:spPr>
          <a:xfrm>
            <a:off x="6153777" y="1246237"/>
            <a:ext cx="2344994" cy="10864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smtClean="0"/>
              <a:t>Tipología de la red</a:t>
            </a:r>
            <a:endParaRPr lang="es-CR" dirty="0"/>
          </a:p>
        </p:txBody>
      </p:sp>
    </p:spTree>
    <p:extLst>
      <p:ext uri="{BB962C8B-B14F-4D97-AF65-F5344CB8AC3E}">
        <p14:creationId xmlns:p14="http://schemas.microsoft.com/office/powerpoint/2010/main" val="3637230871"/>
      </p:ext>
    </p:extLst>
  </p:cSld>
  <p:clrMapOvr>
    <a:masterClrMapping/>
  </p:clrMapOvr>
  <p:transition spd="slow">
    <p:wip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44624"/>
            <a:ext cx="8229600" cy="936104"/>
          </a:xfrm>
        </p:spPr>
        <p:txBody>
          <a:bodyPr/>
          <a:lstStyle/>
          <a:p>
            <a:r>
              <a:rPr lang="es-CR" dirty="0" smtClean="0"/>
              <a:t>Librerías y funciones de R</a:t>
            </a:r>
            <a:endParaRPr lang="es-CR" dirty="0"/>
          </a:p>
        </p:txBody>
      </p:sp>
      <p:sp>
        <p:nvSpPr>
          <p:cNvPr id="3" name="2 Marcador de contenido"/>
          <p:cNvSpPr>
            <a:spLocks noGrp="1"/>
          </p:cNvSpPr>
          <p:nvPr>
            <p:ph idx="1"/>
          </p:nvPr>
        </p:nvSpPr>
        <p:spPr>
          <a:xfrm>
            <a:off x="72008" y="980728"/>
            <a:ext cx="7452320" cy="5877272"/>
          </a:xfrm>
        </p:spPr>
        <p:txBody>
          <a:bodyPr>
            <a:normAutofit/>
          </a:bodyPr>
          <a:lstStyle/>
          <a:p>
            <a:pPr algn="just"/>
            <a:r>
              <a:rPr lang="es-CR" sz="2400" dirty="0" smtClean="0"/>
              <a:t>En R, hasta la fecha, las principales librerías para realizar el </a:t>
            </a:r>
            <a:r>
              <a:rPr lang="es-CR" sz="2400" dirty="0" err="1" smtClean="0"/>
              <a:t>network</a:t>
            </a:r>
            <a:r>
              <a:rPr lang="es-CR" sz="2400" dirty="0" smtClean="0"/>
              <a:t> </a:t>
            </a:r>
            <a:r>
              <a:rPr lang="es-CR" sz="2400" dirty="0" err="1" smtClean="0"/>
              <a:t>analysis</a:t>
            </a:r>
            <a:r>
              <a:rPr lang="es-CR" sz="2400" dirty="0" smtClean="0"/>
              <a:t> son:</a:t>
            </a:r>
          </a:p>
          <a:p>
            <a:pPr marL="914400" lvl="1" indent="-457200" algn="just">
              <a:buFont typeface="+mj-lt"/>
              <a:buAutoNum type="arabicPeriod"/>
            </a:pPr>
            <a:r>
              <a:rPr lang="es-CR" sz="2000" dirty="0" err="1" smtClean="0"/>
              <a:t>network</a:t>
            </a:r>
            <a:endParaRPr lang="es-CR" sz="2000" dirty="0" smtClean="0"/>
          </a:p>
          <a:p>
            <a:pPr marL="914400" lvl="1" indent="-457200" algn="just">
              <a:buFont typeface="+mj-lt"/>
              <a:buAutoNum type="arabicPeriod"/>
            </a:pPr>
            <a:r>
              <a:rPr lang="es-CR" sz="2000" dirty="0" err="1" smtClean="0"/>
              <a:t>igraph</a:t>
            </a:r>
            <a:endParaRPr lang="es-CR" sz="2000" dirty="0" smtClean="0"/>
          </a:p>
          <a:p>
            <a:pPr marL="914400" lvl="1" indent="-457200" algn="just">
              <a:buFont typeface="+mj-lt"/>
              <a:buAutoNum type="arabicPeriod"/>
            </a:pPr>
            <a:r>
              <a:rPr lang="es-CR" sz="2000" dirty="0" err="1" smtClean="0"/>
              <a:t>tidygraph</a:t>
            </a:r>
            <a:endParaRPr lang="es-CR" sz="2000" dirty="0" smtClean="0"/>
          </a:p>
          <a:p>
            <a:pPr marL="914400" lvl="1" indent="-457200" algn="just">
              <a:buFont typeface="+mj-lt"/>
              <a:buAutoNum type="arabicPeriod"/>
            </a:pPr>
            <a:r>
              <a:rPr lang="es-CR" sz="2000" dirty="0" err="1" smtClean="0"/>
              <a:t>visNetwork</a:t>
            </a:r>
            <a:endParaRPr lang="es-CR" sz="2000" dirty="0" smtClean="0"/>
          </a:p>
          <a:p>
            <a:pPr marL="914400" lvl="1" indent="-457200" algn="just">
              <a:buFont typeface="+mj-lt"/>
              <a:buAutoNum type="arabicPeriod"/>
            </a:pPr>
            <a:r>
              <a:rPr lang="es-CR" sz="2000" dirty="0" smtClean="0"/>
              <a:t>networkD</a:t>
            </a:r>
            <a:r>
              <a:rPr lang="es-CR" sz="2000" dirty="0"/>
              <a:t>3</a:t>
            </a:r>
            <a:endParaRPr lang="es-CR" sz="2000" dirty="0" smtClean="0"/>
          </a:p>
          <a:p>
            <a:pPr algn="just"/>
            <a:endParaRPr lang="es-CR" sz="2400" dirty="0"/>
          </a:p>
          <a:p>
            <a:pPr algn="just"/>
            <a:r>
              <a:rPr lang="es-CR" sz="2400" dirty="0" smtClean="0"/>
              <a:t>También, las principales funciones para convertir los datos en matrices analizables son:</a:t>
            </a:r>
          </a:p>
          <a:p>
            <a:pPr marL="914400" lvl="1" indent="-457200" algn="just">
              <a:buFont typeface="+mj-lt"/>
              <a:buAutoNum type="arabicPeriod"/>
            </a:pPr>
            <a:r>
              <a:rPr lang="es-CR" sz="2000" dirty="0" err="1"/>
              <a:t>n</a:t>
            </a:r>
            <a:r>
              <a:rPr lang="es-CR" sz="2000" dirty="0" err="1" smtClean="0"/>
              <a:t>etwork</a:t>
            </a:r>
            <a:r>
              <a:rPr lang="es-CR" sz="2000" dirty="0" smtClean="0"/>
              <a:t>()</a:t>
            </a:r>
          </a:p>
          <a:p>
            <a:pPr marL="914400" lvl="1" indent="-457200" algn="just">
              <a:buFont typeface="+mj-lt"/>
              <a:buAutoNum type="arabicPeriod"/>
            </a:pPr>
            <a:r>
              <a:rPr lang="es-CR" sz="2000" dirty="0" err="1"/>
              <a:t>tbl_graph</a:t>
            </a:r>
            <a:r>
              <a:rPr lang="es-CR" sz="2000" dirty="0" smtClean="0"/>
              <a:t>()</a:t>
            </a:r>
          </a:p>
          <a:p>
            <a:pPr marL="914400" lvl="1" indent="-457200" algn="just">
              <a:buFont typeface="+mj-lt"/>
              <a:buAutoNum type="arabicPeriod"/>
            </a:pPr>
            <a:r>
              <a:rPr lang="es-CR" sz="2000" dirty="0" err="1"/>
              <a:t>as_tbl_graph</a:t>
            </a:r>
            <a:r>
              <a:rPr lang="es-CR" sz="2000" dirty="0" smtClean="0"/>
              <a:t>()</a:t>
            </a:r>
          </a:p>
          <a:p>
            <a:pPr marL="914400" lvl="1" indent="-457200" algn="just">
              <a:buFont typeface="+mj-lt"/>
              <a:buAutoNum type="arabicPeriod"/>
            </a:pPr>
            <a:r>
              <a:rPr lang="es-CR" sz="2000" dirty="0" err="1"/>
              <a:t>graph_from_data_frame</a:t>
            </a:r>
            <a:r>
              <a:rPr lang="es-CR" sz="2000" dirty="0" smtClean="0"/>
              <a:t>()</a:t>
            </a:r>
          </a:p>
        </p:txBody>
      </p:sp>
      <p:pic>
        <p:nvPicPr>
          <p:cNvPr id="17410" name="Picture 2" descr="Resultado de imagen para r ic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60232" y="1844824"/>
            <a:ext cx="2305050" cy="1905000"/>
          </a:xfrm>
          <a:prstGeom prst="rect">
            <a:avLst/>
          </a:prstGeom>
          <a:noFill/>
          <a:extLst>
            <a:ext uri="{909E8E84-426E-40DD-AFC4-6F175D3DCCD1}">
              <a14:hiddenFill xmlns:a14="http://schemas.microsoft.com/office/drawing/2010/main">
                <a:solidFill>
                  <a:srgbClr val="FFFFFF"/>
                </a:solidFill>
              </a14:hiddenFill>
            </a:ext>
          </a:extLst>
        </p:spPr>
      </p:pic>
      <p:pic>
        <p:nvPicPr>
          <p:cNvPr id="17412" name="Picture 4" descr="Resultado de imagen para r ic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68269" y="4797152"/>
            <a:ext cx="1688976" cy="16889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0387588"/>
      </p:ext>
    </p:extLst>
  </p:cSld>
  <p:clrMapOvr>
    <a:masterClrMapping/>
  </p:clrMapOvr>
  <p:transition spd="slow">
    <p:wip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639712" y="114404"/>
            <a:ext cx="7733685" cy="888486"/>
          </a:xfrm>
        </p:spPr>
        <p:txBody>
          <a:bodyPr/>
          <a:lstStyle/>
          <a:p>
            <a:pPr algn="ctr"/>
            <a:r>
              <a:rPr lang="es-CR" dirty="0"/>
              <a:t>Índice</a:t>
            </a:r>
          </a:p>
        </p:txBody>
      </p:sp>
      <p:sp>
        <p:nvSpPr>
          <p:cNvPr id="4" name="3 Elipse"/>
          <p:cNvSpPr/>
          <p:nvPr/>
        </p:nvSpPr>
        <p:spPr>
          <a:xfrm>
            <a:off x="210181" y="1184788"/>
            <a:ext cx="862781" cy="120936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7</a:t>
            </a:r>
          </a:p>
        </p:txBody>
      </p:sp>
      <p:sp>
        <p:nvSpPr>
          <p:cNvPr id="8" name="7 Rectángulo redondeado"/>
          <p:cNvSpPr/>
          <p:nvPr/>
        </p:nvSpPr>
        <p:spPr>
          <a:xfrm>
            <a:off x="1504348" y="1246237"/>
            <a:ext cx="2344994" cy="10864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smtClean="0"/>
              <a:t>Tipos visuales de redes</a:t>
            </a:r>
            <a:endParaRPr lang="es-CR" dirty="0"/>
          </a:p>
        </p:txBody>
      </p:sp>
    </p:spTree>
    <p:extLst>
      <p:ext uri="{BB962C8B-B14F-4D97-AF65-F5344CB8AC3E}">
        <p14:creationId xmlns:p14="http://schemas.microsoft.com/office/powerpoint/2010/main" val="3405731089"/>
      </p:ext>
    </p:extLst>
  </p:cSld>
  <p:clrMapOvr>
    <a:masterClrMapping/>
  </p:clrMapOvr>
  <p:transition spd="slow">
    <p:wip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107504" y="44624"/>
            <a:ext cx="8928992" cy="782960"/>
          </a:xfrm>
        </p:spPr>
        <p:txBody>
          <a:bodyPr>
            <a:normAutofit/>
          </a:bodyPr>
          <a:lstStyle/>
          <a:p>
            <a:r>
              <a:rPr lang="es-CR" dirty="0"/>
              <a:t>Tipos visuales de </a:t>
            </a:r>
            <a:r>
              <a:rPr lang="es-CR" dirty="0" smtClean="0"/>
              <a:t>redes</a:t>
            </a:r>
            <a:endParaRPr lang="es-CR" dirty="0"/>
          </a:p>
        </p:txBody>
      </p:sp>
      <p:sp>
        <p:nvSpPr>
          <p:cNvPr id="3" name="2 Marcador de contenido"/>
          <p:cNvSpPr>
            <a:spLocks noGrp="1"/>
          </p:cNvSpPr>
          <p:nvPr>
            <p:ph idx="1"/>
          </p:nvPr>
        </p:nvSpPr>
        <p:spPr>
          <a:xfrm>
            <a:off x="15824" y="764704"/>
            <a:ext cx="9092680" cy="1512168"/>
          </a:xfrm>
        </p:spPr>
        <p:txBody>
          <a:bodyPr>
            <a:normAutofit/>
          </a:bodyPr>
          <a:lstStyle/>
          <a:p>
            <a:pPr marL="0" indent="0">
              <a:buNone/>
            </a:pPr>
            <a:r>
              <a:rPr lang="es-CR" sz="2000" dirty="0" smtClean="0"/>
              <a:t>Se puede aplicar un sin número de tipos de redes… Se recomida ver el siguiente enlace:</a:t>
            </a:r>
          </a:p>
          <a:p>
            <a:pPr marL="0" indent="0">
              <a:buNone/>
            </a:pPr>
            <a:r>
              <a:rPr lang="es-CR" sz="2000" dirty="0">
                <a:hlinkClick r:id="rId2"/>
              </a:rPr>
              <a:t>https://</a:t>
            </a:r>
            <a:r>
              <a:rPr lang="es-CR" sz="2000" dirty="0" smtClean="0">
                <a:hlinkClick r:id="rId2"/>
              </a:rPr>
              <a:t>kateto.net/network-visualization</a:t>
            </a:r>
            <a:r>
              <a:rPr lang="es-CR" sz="2000" dirty="0" smtClean="0"/>
              <a:t> y </a:t>
            </a:r>
            <a:r>
              <a:rPr lang="es-CR" sz="2000" dirty="0">
                <a:hlinkClick r:id="rId3"/>
              </a:rPr>
              <a:t>https://kateto.net/sunbelt2019</a:t>
            </a:r>
            <a:endParaRPr lang="es-CR" sz="2000" dirty="0"/>
          </a:p>
        </p:txBody>
      </p:sp>
      <p:pic>
        <p:nvPicPr>
          <p:cNvPr id="1843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3925" y="2060848"/>
            <a:ext cx="3962400" cy="1781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435"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55110" y="4149080"/>
            <a:ext cx="2695575" cy="2533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436"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68144" y="2060848"/>
            <a:ext cx="2592288" cy="21870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AutoShape 6" descr="data:image/gif;base64,R0lGODlh4AHgAfEDAAAAAGZmZqmpqf///yH5BAAyAAAAIf8LTkVUU0NBUEUyLjADAQAAACwAAAAA4AHgAQAC/pyPqcvtD6OctNqLs968+w+G4kiW5omm6sq27gvH8kzX9o3n+s73/g8MCofEovGITCqXzKbzCY1Kp9Sq9YrNarfcrvcLDovH5LL5jE6r1+y2+w2Py+f0uv2Oz+v3/L7/DxgoOEhYaHiImKi4yNjo+AgZKTlJWWl5iZmpucnZ6fkJGio6SlpqeoqaqrrK2ur6ChsrO0tba3uLm6u7y9vr+wscLDxMXGx8jJysvMzc7PwMHS09TV1tfY2drb3N3e39DR4uPk5ebn6Onq6+zt7u/g4fLz9PX29/j5+vv8/f7/8PMKDAgQQLGjyIMKHChQwbOnwIMaLEiRQrWryIMaPG/o0cO3r8CDKkyJEkS5o8iTKlypUsW7p8CTOmzE0BANgEEGBmq5sBeta0qTMVTp9EewIIampo0aJHkYpSupSpU1BQo0qd2qmqVZ9NsWqquTUqTq+atIY1SjaT2bNd01ZaG7at20lwt8qdGwnsWaJj8U4SIKDu0rt+GQEGLPhq4UaHBRxIjHbxosMKEO8F4FgyIsALKA+oi5mzZkKiO2c2wJMrUM+jAZWufDrBT5sBGrNunadxg9cQbN/GTYd35wuUdQOfI3w48eK/j69JbjqDZ+PO0zTfvcE49epjru+OLb20d+5axmP3wHo7+SzmHYDPnr79+iby3Yu4rX4+lMyz/mlLgA7fa/nptwRiqakG1Hkk/DYggUUcphdbOVV2gnoNOshBfxN+4BltexnVFoAgNHchhhbcBBWKASIA2WAGvFdCfiWaKEFihEUgXItiwWjCdTPS2ICHl91oGow6WkXkgtD9CGQCR0b2HY8DRPihWBum0CCTTaJWJV/fQfAkki2MpyWQYUJ5gIiPdXkZCxeWieGZXL2oJotssjWmiHASKKdRdSrQp4tuqlmfiYEm2QCVdw52JQol7rmeonf2RUGgYuUpJZ1/8rmooEX6ZqmnKswIaXWhhuZbqoeFqtgKpBa63qmqzhpYp3G9IF+pwMk6KwOseunCj7ByJymblE5Q/qytxw7qmIYJ2LYll7bWhMGvNUHrKop83ZSmrqMdWu20og4wbAY2dlsubuBeYO2N6dbYYoLkvvutshqwiui89AK6aFfeShZmvg8k2+Wyve37Wb8I/FtYwBxYKnCUm0qrMLpbCslWaA9PG/F/2C6wrr6ZrlcrnppqUPKkFYpHcachIoxXY9oiKNfEz66qo7yO6haypiMfd5uzClKgG8F8NYolYEZf1ijDZGV5MNG3zUzzzyacCpvNfr35n8fQ9TcWzBtgnbXVhT06wc97in2vuGguzLZO7Zn9onvpOm2u29QygLdMpFbAo65xX7C0hHZrjVV9dNd9M+LoLh5Cz5/C/ih04opbENvHy0EOguR8s0Z1f05pyTm5jwdYegeef87ZuXLDmrpjeA9+or1pBxZvxyPBmbrI6NFegcNEC/9SubHTDnylFSuvcvHD3t33yTFgHJfuLRvrEqRaa8dh8rfbOOzqJZVq83aOf4pr6weKHr641mskOIr5yvh77yiDV7nvNbq/UrnyM6WixgXOftLLk9T+VLi4IG13sKJe9U43NAx47wGl+xHZTtJAl4lsZASMHo7Co6YLjq8+DiyYxnBkvwkqB4SZEiED/4QvwLFwVBy4kAtFQkK9zYloIASZ/AKIufol6lAL9IjmfKVDYKVNgh1a32C41bX6SUl8RpSP/rWU6LHlOPFDUPxS96BDRY4w6Yo7lGHwTkUY2d2HRGHcSA6TOK4oRqCEHKsZASX2ODm9byIWhKOYgvgAOuotQR6Em2/W1DySvNGPreJhkBh5qfPdTjSnIR4OrQjJpXxGgj7MpFj2eMDkCBKAI4ShJxvpSESe8lJK0h+/TKbIQpHxj5y83ipRuSIIAmp9QHwh3WbJyvAAs2AdGFCJNHRHiLTvlntrGzNhuTkKTkyFBSnTMDUJSls+M5hS85rZCnkQOF0zjszb5q26GUqvxRJy48Tl/szZJhRu7k/UDMie2umTTbILnlVKEsyEJUmHpAufPdFn7fgZz6wJUZoBXUip/ggKSoJq0GchAGgyw0kviJZOohWb4KsailFJalRLHHUZOHXJuo78C5+fUVUgEYq9pHEQpNWUpGVu2VJa8aaktluZnmg6EPLJ7JZ21GnCYBrTnQHopPvQHqhWaVABpoqnE5Xp4eC3vUNqU4dRPdxNkZpUn0qpnuvInysZqlVV+vF9XwVrP13lHaaqI3QqsmiqQAbJrk6Aqj2V6QAv+g7wEapXj4SjXvfq1rD6tUgHGeW2JJbWl3I1m3y11WF7RCKgssOSj4NUqC77zsRWCbQxYhBZw8FZl1ZLTp/J5lZFS0tmZe6039DjBuMWJtIiFrZvTR94aNuNQ0VWdUfZC2pc/msn3nIRBuYD7jaEy1T5TWlC0v1AZfuKqdkC9hzCbYH8NJtc5UIzWAISgFnvkUC7FNGqIrjuonQr1uNirJf1uCFct6tW8UYFvmJ1nT3sOyrw5le/RTEoftPmWNX8d5AxmKB7sXdEFXAWHgBmb3sJ/EdKRngEE35HepG0XqWS4MHERKuAj7o8ebTRpyPGMDYxt+FyVjUeK8bsgQdMYOT6bJnYDSz/GuxgF2NxRDF+7XLpYdsZBFnIOdGxN0vzYSvVN8VAvrGRRetkJqaMY1NW2YkPWAISb4W/J6hwOxIMooVV+WouzvLYGHwP/6rZt2wmMJnLDOc487KLFCLvl3Gc/lg3byDKjOLHeVfIrDor984oqDE96PbnKOGZt4xu9I//ATkrp3TSWM6Bo+fBuUg3ztKirXQKkgyQ2FlY0Ug1tYSp7I/eaRqlI2grP1396kSmGmUiLq2tt4nrFaD5JwTp4KxVaByeBtu7CQ1qMX2tpNcM222tJQJd+ezsZ9f6ywNq57JncOhsa7uiAi7ytNlU7STMuh3bLbe763Tus6RbCetmx4E1i7wGWqraonaUMhckxYCf8UmtDRG9/w3wYoK0yHOEYoHlm8aDP+TYxawujAf3Q/oi+kEIj9FqnWjxg+Gb10iot713Vqmc6Qx9HMpOyTteodDq2pDlrqERTH7y/gA7IN6kpPm9bc5xmGMJiTr010mTifOWC33olbyiTZh60aSjJyJS79aVORbpqBOh6ungur5QzEjM9EjpQfD6OcxOrnEK+lkjGgLay4F2fK49TRUVwtvJEXdmzp1xbQfC3cdhdonu/ec/+DvgX1DSud/Y8PaRiNcTf59aF56PLuCp4hPOA8aHg+tUXbuVNd9nx1ceoYKm+A5ADw7Ok77vmM8B6r+hen6WPuaur0jV+Tr7sdeeIrdHqpvrjfrXw57ZMM2yyYNve+Kvftwru4HwvdF7hLaU+dC2wfO7EX3ZG3WJSbO+RWIPT1TpVLV0D3DI3fT90cv+tuMff6OrsvKh/idf+eb0Z/vv7zS47L3xvFe/OYONf/e3W3aBfvPHApZHdgGIf+EVW7RngAcYfmRnYgq4ZQQofw8obP/3e/fTfpCxf6HXf4j3TN82Z9FWgQ3ocemXaHLHepx2Tg6IgTDobblHauPVeiGIck5ySiTIdrlmgf52EcA3RZ50eT6IgjfoeFk3MsDEgz1ohO4keUG4eGbDc2MWf0B3gPB3QkCogkR2UNTWFPgVeEBUT9fXDWATYrdjLn0yb6YjgTTQb24YEaEjOsuhOp2iV+2mA+tmhteQQAZjN51TXMaFbeWHhbsXhQ8xbVcIGyOmIvl0fhtXS6eHhApxJvZXWiyicb1x/oiIWHcO0SfuAoPUB0iZl4gLATF012/Ak0KT14IKQWiFdlqfJx1+94oJgS9yVYKfSBxl94YI0S6uonuA04eG6HIMEYw0NIxqaHediItw9IEg2Erc53bHuBCxqF7dd4EKgIY3R3KoGHbbmIMQB0CMaIqTaInhyIW99odp6Hy1iIzquIzdt4jReItylI5r9XWnOCqXaHeh1hBkJH755n+wdo6pBIvtMiHaxXD8l4GX5or4CI5JpDvk9zktgI1H04wSmY9FV0PbB4F5FpGcCIrQKFb1lIy2GDWK6JGYVTYNOYAiOZIX+RAZyRXuaI0oNFxzZJLV6JAlCZGVSIw7eQA2/lloPlmU2uJ4oTiO5DZV8riRe2aP7HaCXLSKBdmSWwcaAoUzJqSL4EeRzvVmNmgQxtGOFMWPTzhICkgD8aIQ6kGH9HV0IrhWFOh+YaZYQTUe3cg6Yuh1RskUC2mXg/kuRzKVgNc3HpR3FDmUhMmWsmGYOIkPMJlOUwcDKflFjjkrHdYPlNmYCjc9PelbAciZTQV1YnN3MdQDTzlznSlXnhlBLgCYgOgDpTmZuoiWdjgDqVgEUUabt0lbgmMDTHkEhplqYrk2ctiWM1YExhlrYrlBYHYD9Vhyv3aE+YCbeLQAzhKHFnCWR2Abcmaa0GlITiKVh8kuIFeIbpdsL8gP/rBpgpkhnjmAhuT5kb8hlZiWnTqJO/2EngrXnUTmHeEGnAGKQrbpevY5T8UoDfCJJQiKA/t5nwaKDg56aj22mhSqZRp6dgpaWBh6eh46gcokokQHoiH6fBaqnxwqcwaZeSw6oiQKoxBglL+ZoMEnoeVQXTn6hVxWdjP6kgzaDNTzdEAKJjKZoUa6YxO5I6D3VG7zn/epZCqKD4IxlZppZjdqdkRpEFa6oZo5fjUqmdbHolxaEB64Y2DqmK90oi9adWbapVapprQylsrCozMUYCWKWnJKgQ9pL3c6T36lpOLggXpqoomUGYbalzamqHvabD1gm41anvEppNjgpUEA/qHzsod/RqUEcamYmjvSWQPeA6g09oNDMJ+TdHesWKoqpoVIcG3mOJTMNTidioqbaAQEmkuJNqGDGi3qlKfGJqm/mkWr1pi+SqwLWn0Xh6zJKqVOmWm26qxuKqCq2qzTukZIZ15KOTnXiq0muIYpsnJw+q1U4D8vKK3lWiBU2Catqq43unP9NKzvKgPNYZiVSq+y5RjOma9u4Jtj2q9fkKkBCwYDS7BeYLAHywUJq7Ba8K8Nqwb8CrFnILETawZuabER+6gZS7HuybFpkJ8f66/cKrIla7Ini7Ipq7Iry7It67IvC7MxK7MzS7M1a7M3i7M5q7M7y7M967M/C7RBjyu0Q0u0RWu0R4u0Sau0S8u0Teu0Twu1USu1U0u1VWu1V4u1Wau1W8u1Xeu1Xwu2YSu2Y0u2ZWu2Z4u2aau2a8u2beu2bwu3cSu3c0u3dWu3d4u3eau3e8u3feu3fwu4gSu4g0u4hWu4h4u4iau4i8u4jeu4jwu5kSu5k0u5lWu5l4u5mau5m8u5neu5hFsAACH5BAAyAAAALAAAAADgAeABggAAAGZmZqmpqf9RAP///wAAAAAAAAAAAAP+SLrc/jDKSau9OOvNu/9gKI5kaZ5oqq5s675wLM90bd94ru987//AoHBILBqPyKRyyWw6n9CodEqtWq/YrHbL7Xq/4LB4TC6bz+i0es1uu9/wuHxOr9vv+Lx+z+/7/4CBgoOEhYaHiImKi4yNjo+QkZKTlJWWl5iZmpucnZ6foKGio6SlpqeoqaqrrK2ur7CxsrO0tba3uLm6u7y9vr/AwcLDxMXGx8jJysvMzc7P0NHS09TV1tfY2drb3N3e3+Dh4uPk5ebn6Onq6+zt7u/w8fLz9PX29/j5+vv8/f7/AAMKHEiwoMGDCBMqXMiwocOHECNKnEixosWLGDNq3Mj+saPHjyBDihxJsqTJkyhTqlzJsqXLlzBjypxJs6bNTwEA6AQQ4GasnQGC5tTpsxVPoUiDAiiq6mjSpEuZmnL6FKpUUlSrWr0aKqtWoVG5esr5tSpPsZ68llWKtpPatWHbZnpbNq7cS3S/2r1biexapGf5XhIgIO/TvYIhESZseGviSIsFLGjM9vGjxQ4Y/wUg2TIjwg8wE8jLGbRnRKZDd1YAFCxR0acJpc68usFQnQEiw47dJ3KE2RR07+aNB3joDZh9E79j/Djy5MOXv2muuoNo5dLbRP/9QTn27Ge2/65tPbV48F7OcxcB+zv6LuolkO/ePv77KPblm9jt/j7+lc634WYBdfTN1p9/TzDWmmtErYfCcAcimMRifsHVU2YruBehhCAEeOEIouH2l1JxEUhCdBtyqMFOVLFYIAOUHabAfCn0l6KKFjSGWAXGxWgWjSpsdyOOEYi42Y6q0eijVkg+SN2QRDawZGXjAUlAhSOa9WELEUIZJWtZAjYeBVMyGcN5XhJZJpULmDhZmJvBsGGaHK4J1oxuwggnXGeaSCeCdiqVpwOByiinm/mpWGiTEWC552FbspDin+85umdgGBRqVp9W4jkooI8amqRwmorqwo2UZldqacK1ulipjr2AaqLvrerqrYWFWtcM9qVKnK23QgCrmDIMSSt4lsL+iekFyeq67KGSediAbl+CqWtOHAybE7WysgjYTm36etqi2V5rKgHHdqBjuOnyRu4G2u7Ybo4xNojuvOM66wGsjN6LL6GPhiWuZWX2O0GzYT4b3L+jBczAwIkVDIKmBlf5qbUOs/ulkXCVNvG1FQ/I7QPv+tvpe7ny6akHKV+aoXkYh1oiw3xF5i2Ddl087as+2iupbyV7evJyu0nrIAa+IQxYpFwSpvRmkUKMVpcLI73bzTgPrcKqtOks2JwDikxdgGfR/AHXXWud2KQXDP2n2fuay+bDcPsUn9ozyteu1OrKjS0EfNuEagZA+lr3Bk9bqLfXXOWHd947M87u4yX+BD0qjUY37rgGtY38HOUkWA44bFgHKJWXoKM7eYGphyD66KCtazetrUvG9+Er6tt2YfWGfBKdrZvMHu4ZSIy08TOlWzvuxGeasfMuJ3/s3oGvXAPHdfkes7IyUeq1dyA2v7uOx76eUqo6fyf5qLzGvqDp5ZurvUeGs9ivjcMHzzJ5mQufo/wvSZf9oOKiyBVOf9brk9UGlbi6MO13tMJe9lZ3NA6IbwKpGxLaVhJBmZnsZAisHo/K46YNni8/EkyYx3ikvws6h4SdMiEEB8UvwsHwVCDYkAxNgkK/3QlpJCSZ/QrIufw1alEPFInnhOVDYrXNgiHayQCmSMUqEjH+OOEjkPmUaB9tOVFkz5FiFcdIximCS28nEs8WQQIlL/7QhsUDQBnnSEeftUl1JbDRGj/SwyaeK2z0oqMg65gzBFpscnaa30U06EczFXECOhmkJAkpNCcJ503RQ0kfGxkrIBZpkqCs471eZprVII+HXeRkVUZjQSGG8pVltON+DpRCsyjSIm1U5aZaCSNY+jKWNbKdGuN0wk+50ZG8HM0vlznGW1aJbtQp3RVRebFj7rI8cmSmNs0YggOlyEOGpEj8dNlJeG3znANwpr8weDEXJiRN1lylOrOJzm0q8lOoc6dB6BTPa5qznvYkHOXyGc6HCJCc/iweQNFZMcktEXb+M6RcP5PCyn8u9JxNopmx1jeRdk0UKRVd0UUZCtFu5kmE75zXR+d2AXqONKCVTONJOWpQfK10WxZ9qTajcsFZ0ZQh4ropq4yp03oONZiI+qlCBrbS0bgKkkUladNAqNSUBk8zCA2KU3EFHJdGdadT7ZQ++4E+m2X1b5MLlle/ukx1LtBKKA2I90iV1ZAasFVrZasv3brAxdHve5fcnh/tujjG6FWqPyPQWN3RP/8trFVS0uX8DHtYmIYVdgWlhzTBtdGnAoyThG1pZS172SQ1hHxJ9SwTB+vMvI42lHwVaHMWa45aHgZJuPqfD0Mr2tcyk7dBQlFV43HKtHrUb8D+zZFvfxtb2ZInrusormpXZKfRuNW1y51kc50Lzcy2I5EfrFuZkpup7LaVBhAa7nflF9gREOUvrGkuds0ryO1yl4IEWdRDRWC/K12ov+6l715roD71Rpe9MbCfgScjYFjal3MGEkBj99FAvSRxqieYb4PHSN7EdmazsrzHDmW1YNZsGJQd9rDs9DHiU5VYmSeWZEi9e7zesdhvD+5rhmM8yKXslwXF1SyOCfxiGPN4jjztTHu39jx7VJhJF04sCjQc4/v9OG4exMceSTnlI88xxWn76ZbZMWakpoDKDY4tZFsKQBG3Gb0XRLOAcyw0E5X5wFm2QZy9zGE6X241T9b+Uj6C3D4a95LP3IRzy0A2aIcVWWxnRvQAwLyCFsvDtgR8GJENfWgv+7l4Q97HijVd6K3xmdKVDrWo3zdNUnOK0ww+8qczEGhIAWTCL4SWqXmMaiC/WSB4e3RJI33iXvua0QQZqK4rfeJZw+vXcoWwi2HdafoauwXgLUjtMAxkAV/bBYQGyFU9/DI5v/Tb4G7yQFooZaQWZrnofgGmv4WQEFJ7nZb88GvjnWBi1rubZj7BdyLJVusiAcTORkdBYS0+Wn6V3zfA9UEyy2niXZngFzV4E+4dD+8u2OJdNLeMQzyhjs4yizLFG8aXaXBhS0qcD8rfwj268klat0RO4Hj+x2tkRNbpr4Acjm+IdR4kmPM8hwCG8OGG2GoMMYHo7+B46wb4rTOyUL3sfrrRg5upnpEcvwBnmdZNziXdqjutecyhEqAedRJLYN4du+t+1F7yreOQZE0UGHTDyXb2VKTveTOlF3UCXTzS/QiAZ0fiR9kwyT564UhY/DoWj5l4cqbofjeC5NWx+UWr8tMeRzwur3dWtKb9RJofPQ1W6mdDb96TdofBTU0PorkP4fXpWPzsWXp41AsB9wqfwe5pH/bTBwH450j88Infe98DAfnmUH7p/9idmD8fI9Kf/hebb/weQD/6Mlg+862DeR98vxzZ1z7vyV/+HZwf/f1W/xv+i299HryfHIAX//qR83L7ZyT/8rd97Jch3vd/8ReA4/dIP+N+Bih7CNgTl8d9AudysKd68vaAQ7VmgLSAOXB/+Bd+CJiBXLVkhvczSXcmGpF+6udjI9iChQcjWfF1R4d9IBiAGeWCOKhUdJFw05KCNah+8ZaDLchmuyIrPniA2rddqyGELqgnRVh2R4iEpaeEYsOEWKUy/deAUlhXVAhDXEUZPFiCi7R60wdxrjaBV/iEBBiF09Z4WWVfUAeGUMiGWeiG5GSGZ8hk/tZ+NNg0n6VLeJiHeqgXd0eHE1gk5JRjbGcYYeiB+Pd4J2NNgSiIg0h99fd/Fac2cBcmGuf+fPIWgytUh32YRrmDXDzVfbJHRPrkiOJANlG2O+oSKJ0ohtXnfjrHit5QOqbzHK4TKqEVegXIhxDRQAqDRu61FCNyc4CTeeY3gxKxiSTCQlPmIkJxczIIObX4AwxHEWtyg8EEg1b3RNnYjAI3EYEiL2tYe2J3fOUYERRzRy5ncevIjp7oELVma4u1jclEj8z4EPzygpRIf3B0e+roj34UhrRYj2BUBJAHEfFihMJYNak3jg7xkIX4jeIoevNoj/HyisNzkbYxQGu3kafFSTzYd7Ohi03HjwpYkSY5h+1GjB6pA+PmkC+Zji5mXSo0kS1Zko3EgvooJ92oeaCDi9f+4EYi6HEqmEkEOZAceZAX0jka6JTpBm0siUXPeJBvNSsxcI9QMZMdmJE2mXc5xFU/aJXXt4Fj6UPONpUZppUMKY3myJYvE2aBY5FxyU4U4ZVLg5OPdWWISJYaWUHuKDcJZ0jTFZJQGXkhCRS4dI4cOEt4dZMayWrXmFLdGI9nSZcTQhoSYTNeB5BLiWO01YtY2BDKIZMxZXtbaJhCiAP14hDuoZLh6FgKiW0maYVmeWbcsxAb4oqHRIoywJeCFl66+ZqlmCUI+Yh1I0Kbh5dVeJw56ACBVozA5pyH85xwmXLS6SrhJm5xdTvaKZiFloPf6Q+AuT9KhXs1dHx0xZT+1+lC6YmVNUCcSgGWO3Ce+zCfZclRFEgmhqkE1Ymf9cCfJrU+0AeZS7Aky8kNAMk+QPR9Q8kEDLpupYl2u3N+0DgUT5eGagie/wmh1OktjMcDqrkEujFq/2CgliQllnmZq/c+u4iiyuGZ8RmiFvNhe+gDrnihWdRVHFOb6PmgVQiNMEqTPtqfY0OiFpqk46Gf9uekUCSl0UekhAOltoij6qmlk2eloJZnREClGcqlXUqmAIpsYSqm7OSl7sCm0KM7DGmmVyenuaemgQmnaXp/JAgRbooB9mmd5kenmGWU1ABgffqmaHp7gnpXhCoN2EN4iwpJqqaokfpBBskklWr+XJYWqLi3pwnBiB5mhZvqfVLqqQoBqp/TnS34pwSKA05qqp86IkmmqrT6h2Aap4AHq6cqq7S6m30DMoeaqiRmp+UAhrp5gYwWrPdFSsRarLyaqXiXZ0oGrSKKhs1aW7JaBOd5rZHjbtSKrR8aBFj6rfgmmeQKroRoBEbqO9facNyKZwmlrTv6VjcAcu9KZqBIoS/aXKWancqqZSuZBBLXn8VSVbpaLaTKdhDDoggbpW04pffasGNKbfjCsBJLqebqXOd6sS+CctHZqBwbRGUpcW4ZslgQVEFqRwdrsldwUOlqqSxbBsYUJ/8as1EaQ8oZsTa7aba6GSC7s68mGRX4CrRzMKBEKwdYerRkkLRKKwZM27Rg8LRQ6wVGO7VtMLRWywZYm7VrEJtc6wYq+rVdG65i27Up26BlK6BMmrZs27Zu+7ZwG7dyO7d0W7d2e7d4m7d6u7d827d++7eAG7iCO7iEW7iGe7iIm7iKu7iM27iO+7iQG7mSO7mUW7mWe7mYm7mau7mc27me+7mgG7qiO7qkW7qme7qom7qqu7qs27qu+7qwG7uyO7u0W7u2e7u4m7u6u7u827u++7vAG7zCO7zEW7zGe7zIm7zKu7zM27zO+7zQG73SO73UW73We73Ym73au73c273e+73gG77iO77kW77LmwAAIfkEADIAAAAsAAAAAOAB4AGCAAAAZmZmqamp/1EA/50A////AAAAAAAAA/5Yutz+MMpJq7046827/2AojmRpnmiqrmzrvnAsz3Rt33iu73zv/8CgcEgsGo/IpHLJbDqf0Kh0Sq1ar9isdsvter/gsHhMLpvP6LR6zW673/C4fE6v2+/4vH7P7/v/gIGCg4SFhoeIiYqLjI2Oj5CRkpOUlZaXmJmam5ydnp+goaKjpKWmp6ipqqusra6vsLGys7S1tre4ubq7vL2+v8DBwsPExcbHyMnKy8zNzs/Q0dLT1NXW19jZ2tvc3d7f4OHi4+Tl5ufo6err7O3u7/Dx8vP09fb3+Pn6+/z9/v8AAwocSLCgwYMIEypcyLChw4cQI0qcSLGixYsYM2rcyP6xo8ePIEOKHEmypMmTKFOqXMmypcuXMGPKnEmzps1PAQDoBBDgZqydAYLm1OmzFU+hSIMCKKrqaNKkS5macvoUqlRSVKtavRoqq1ahUbl6yvm1Kk+xnryWVYq2k9q1Ydtmels2rtxLdL/avVuJ7FqkZ/leEiAg79O9giERJmx4a+JIiwUsaMz28aPFDhj/BSDZMiPCDzAXyMsZtGdEpkN3VgAULFHRpwmlzry6wVCdASLDjt0ncoTZFHTv5o0HeOgNmH0Tv2P8OPLkw5e/aa66g2jl0ttE//1BOfbsZ7b/rm09tXjwXs5zFwH7O/ou6iWQ794+/vso9uWb2O3+Pv6VzrfhZgF19M3Wn39PMNaaa0Sth8JwByKYxGJ+wdVTZiu4F6GEIBCwEwAElCAabn8pFReBJES3IYcafEjAix7uVCADlB2mwHwp9LciixaACOOPPyJWgXE1moWjCtvtyGMEOgHpJIwNDtlckVoJmSN1Si7ZgI9PdunhBOdVWKJZF7oQYZZasuall1aiyNqYcMVwHppLcrnmk3u5+Saccb6wIZ0c2nknnjfqORmfffqJIqAICjookKW1iGhdcrqZH4uOPgrlBmJOClWZLazI6HseatoliJJ6qlelRy4wKniZmvpim8JppmqVrLZaqKH+xSprabUGW9ituOYK5qXv+f5qKrDCCkdliVYiqeerxCmrKbPCQfDsZjMoiSx4pcoKaYgZdEpsYDJgFmOTDeiWppriBsnBtnq566eLUMq4K6/ZWXtntBLQW6yr/Hrgb1j21hmvvBsIbBYE32LQ5KNRUuuZv6caTCxYwVm8ZbwIR8wbxpB+YC6i6A4oMo0gM+BxYiQzrPG5HiRcQcwlE6xrsiTrVLC2twKcQbbaLrzpvmkWNmjIO4NJr9Az3giv0Seu/Fhk+M6qL8EcYF1klCy4i7OTdr0s127rouogBr6dfBioZhIWLtXk6tx0bGd2zPZuH0K1090pjE1ou1a39eeAKlMX4FmFhyA42ar9fLZ6gP4X0DSjjYPweM60SY5WfJVbLp/IZnewucydh/456ENDbHXmHsy9sNquey5VfqrPZ3Hp8xo967HbpV33VVmqLrrdxrtsu+O+f9lxalmnffulya/2Mu8tNg+15ZgdXBSdyYteOuymU733xEtvjxKg4XO/POHvfyC4+jfOX1PE4WPvfg32Z9C/TOyTnM1AQD7T9Yx+UxMXAkMyqp95ZwT6G5rS/vWt0znPJa8q2HfiZ7dugSZ6H9rfBSy4wI5QqzAhBJ7u2MPB5zRAeMrjFwlfErEPCcqGqXMdAVuoAQ3mR3YgG15K6IS+9HVwbV3jIdueoycL/o4lyHrcUgaIoZoVEP5xSXSTEy84xPwUUYGRkpIV29fDAulqiyXESJa2yMUhlUeJYNohgdC4Ei82j3NYZOIDbIhD5LCwVUBUoBBJQkUHsBF1bmRiZz40gEY68pEpTGQINjTDLjbxjhnb23N28shOetKRW9MhBMVTyZOsEZODa53/APDJVroSbK46XopUVEqT2BGVqVxij1jpyl62EpZwjKH1FrO5NFZESYdkkx8noBNfOvOVUYkg8mDzP1MaKpmZLCOTnsnNV3IvQ9eZTMvWZx9sdmk0XdsjL7vJzk7Ccj8H+iKbjEmRU+JyTcYkzzrbyU9IXsl9R/KeJQFnzmwuczT9TKg7RWQgUu4kSP6htGUU74lP+uxToQql5xHhpyvhkdEiFaSoMuWH0ZKCcozAu8AVH0JEkXoJnaYzqUwHUEJeoUmaCgFUQUc6r5maFIEOpF4wF1JDl/K0RT6V6fY8V8jOWfNnO30STJGaVKWO7qPeGmpCRBZVJ03Vf1W1auT++LyPOuRVXUXkCMM6U6aZlaPPI6TV0gql5F2UrQmNplYBqkKRWIyus2qqIfHaVpwi7aoMbBxgRxMsZhJWrGGz1F4DUjjGGBVIjG0WcO762LyGinKT/UcGsXbZo02zVgjt7E/jRiDD+qOBziptiISkWc6qtp0a3ZuuVioQ/BFtNJf96lUZc1vIgrO1of6FR4DgdtPGssylCyRucUuaW5WKx7Xt6BuDpmifZu3RpcJd63QxWl3rYim56mgMsFT42+/eM7ziHa9nYXAg3rqDRJuhlXMpcEj49ki+GPXvlYxjX3ZsCzH7HSEmBXwzACuUwQ+CUIHTO6myoXZemxuNRm3r4GeWV4INRS85BMbd9hosXhD+b4f7+WEQw+8gDsuJiTW3lEGxprwcXnEvW6zb2mB3xOcSrPxC+KIbR5SkOsZtDTYo4nDEmDMxsKFWc5zkT/LYxQRbLkDcNqaUseoEVK7yI1MsLdNo10TvvEeMK+PBtw5WzM8kc5mHlah8rDknS54ynOOMMBqgsMtX5v7GnQOdOBSEGc4lbvKWKmznjeHZz3s9tJj1ui8RHzgfXIYW3Ogb6T37Umgz1pyqCJ2NJ9tgwpJOspyFGT9Tq5lmeXbzHj39y0mGmkmwtoerId1pWnuS0Lfe06gb7SlSm9fQvu7kqs2YmkxvZtPzuDQOJpzaZNM01oMmNp+4e+rJphrAyza0o42NDfzC5USxVsG3x0vuHo2bH+p1TrpCu+7ihlvcG2t3qRcUICSyVtazprW+K+BsC225b5LkNMDfvOd7By7XvbXul9Xd8IG7O2gFyZ3CWVBvvFr84sMmiPGaTO3JiNnhKyCxQfL32YVrS9UflxijV26dyCZXug5Gef4LpJ3xmtl8zh03qc5dYO66xPwbWHV5DAe8SPkOHQbx3uokBxzh2TRTtRpGwpn7nVP2VP0E8ezs022g5YbIWum8FezVq5r1JiidHgAPZtrLGfRPtt0Jb5+Hy5W4UiLWvZFZVzTY6/mgP7p5VJxkp4bR7XbCF97WZhUyf/WlbCMjGO+Of3x3+thD7PExkv4+Qt71niEMPxSiRx4P333OhNHLw/XfHGHMUi/MFHWn9Zkv/c3MFzm5E1AJsI9H8AsVMBJa2L6RB/4x5VQ0VLoV7VNHwvDfMf1Yrkae2mOW5m8v/eXPO4EUDePgo2+E6rvD/LsCrlGhnCMIih6kS04rqf7j/n7vzwCwwBZR+eFPA/xv3+tEgH7sIIDqJ1tPpH8IKAQEuA4CCFhq9Xv7MQQLqA4NaIB4BIAJCAQTmA7o54APyH0RGAQbiA4daIGQY3vj9wMjSIIy4IEfmE7tp4Jq1IImeIEgmII9sILnUII1aFrk9385oIM7GGU9+IIHBYTTlhHm54I2WHO6twNCaA5LWIRGqEtPqANRWA5TSIUHeIPSAoVKSIRcyFg/SHVYGIZQx4UeollWCE5niIZpSIXYolkmNn0KQnthoxE8WISJRod+CHtflGZXyH9xyIfD9Yd/qDlHFSp6SINFqHOImIg98i/01Yhi2IMfNkyR6IfPtf6ISLIRFYiJ7iclm0haS2MmoHh/PTh2sfRGdIgxA5eFUth/JsiKUsN0sIiKlqgokuF/o8hxFMOIqegnnRhcLTZ8uZiHwxhZhlRattiKO0eJwriL/9R80BWC0VhR06hGk6VFRvWM0JiNuTSIF6FVvIJ9RnN3v/gCgSh+5EiIo5Q9CxZNGQh1kVRysnQRiwNtnWdAvqOO9AeFsCeLTsZvXNePiohieYKCPOB6BOkNBUcWmjQCRPEoiwcxGJiDMTgRRWd0YgRmRFZknBd62iSDOAgRTzM61Wh50QWBJomNKIlx8oaErOeEGniSDbFmfXZzvmeTN8mQDxGRddET+HiLMP6pSgoIlA5xZzJWlPmolG0oguuYk47GMbpIk8eyf2XIEEzJZsq4kRKnlTX5EF35aNsYYVEZgF7IEEKpaZ91lQ6QNrRTfzBIllUJGGfphpNxevkiiD95hFR5l14JlselAIGEJ4P0lyW5lII5mDjphuiIJ0dXl0jJmI1ZYliZI1JUfiMXEWWpFBfGQo44O2KpUhHRls9mlAB1QqPJe2ppmhJRlvSTYNUBA4f5K4n5ksHBkYKZW3TYmr4zmYCpH7HZm8f1Y8kknIs5HhTBlORGYLRZPriknMtZmxKBmmTyjqonee7lfN1HnM2Zb1/pihtym7OTm4pZAGVXTw7TbnslLP7mRJ3LxG94SFR0hjI3B5yYJJ/IQRoS4TVw4jMlt4fT6ZQiEHVnJRoRGRiGFYr3NIdseAM1wp/e4B5bd5CHVY9EJ1IQWorcOTNdxhAbso/byVAzYJ5BVGke6qENs232WUD6s4DJCWIrWooOgJpeJnIxekUy+qDwVKO1NXMrJ03j06PTGWuRyHM6OmFms4FsRKHbSUxCOhAfmkXxs4EoSjHoCQRKSlk/xldJhANOBKUYgKP8yA9VKkcslwOnQ6b+46JUaqAbhThCuJlMQCVu+gxfmjqhI6c3M3t5al4TuqQEGCFaJngWkKWzsqUKiDXc0lt7qnpbQp/1aQPRIz2tp/4c/gmpftp7i/SoQCCXBNCphqdP5lap+JCmQDehgVqi0meoCBenpDoeXdqoiDpGt0qCkapStSqCs9p5v7qDuzpCIVcEwWpeucqBxwo0MhmAy3qID8kNw0qszeqsD6mqGfeszFqs1uoDwSai2voA2PkpnJmF2OoPfTStMieexpqsnhqt1VB0Agqv2dau7spqdlkl98qn91mtEriv31oQhuGeQFqv9lqo5/oPA2ulQOqH4woYZ6qCuRqwBkEZetWwGEskEGevubKvQLYZGRuhphNk4dpX/wav22CxK8qONKOuwBp8FKsQKuuxuFZsrViyvTdnNHsOFlsEvaozGtiNCf4LY3UmBD9LON76ni4bDwtrBB1ZJbO5syLEUFJrYKuSBAj6sjcwdzibXVnhl0OwdaCHUm12dkuLDyPZBOtJtfP2VjH7LlioaNdztnBrRaxFnihbt4dohi+bt3p7bFSbO0P7t7Y6S5XztoSbqW4rAGvLalWbuExnQFQRUYgLuVNQQ5RSaZZrBufILXS7uQJ5Rl3WtaC7tRoboH5bum37QXCqunJgpq4rB0cbu2gwu7RrBrZ7u2SQu7orBrDbu22Ap8DrBsI7vMEbosZLvKCavMd7tcz7BpTaqs/LA407vdZ7vdibvdq7vdzbvd77veAbvuI7vuRbvuZ7vuibvuq7vpns277u+77wG7/yO7/0W7/2e7/4m7/6u7/827/++78AHMACPMAEXMAGfMAInMAKvMAM3MAO/MAQHMESPMEUXMEWfMEYnMEavMEc3MEe/MEgHMIiPMIkXMImfMIonMIqvMIs3MIu/MIwHMMyPMM0XMM2fMM4nMM6vMM83MM+/MNAHMRCPMREXMRGfMRInMRKvMRM3MRO/MQynAAAOw=="/>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R"/>
          </a:p>
        </p:txBody>
      </p:sp>
      <p:pic>
        <p:nvPicPr>
          <p:cNvPr id="18439"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48064" y="4999874"/>
            <a:ext cx="3008590" cy="16468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86321453"/>
      </p:ext>
    </p:extLst>
  </p:cSld>
  <p:clrMapOvr>
    <a:masterClrMapping/>
  </p:clrMapOvr>
  <p:transition spd="slow">
    <p:wip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639712" y="114404"/>
            <a:ext cx="7733685" cy="888486"/>
          </a:xfrm>
        </p:spPr>
        <p:txBody>
          <a:bodyPr/>
          <a:lstStyle/>
          <a:p>
            <a:pPr algn="ctr"/>
            <a:r>
              <a:rPr lang="es-CR" dirty="0"/>
              <a:t>Índice</a:t>
            </a:r>
          </a:p>
        </p:txBody>
      </p:sp>
      <p:sp>
        <p:nvSpPr>
          <p:cNvPr id="4" name="3 Elipse"/>
          <p:cNvSpPr/>
          <p:nvPr/>
        </p:nvSpPr>
        <p:spPr>
          <a:xfrm>
            <a:off x="210181" y="1184788"/>
            <a:ext cx="862781" cy="120936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7</a:t>
            </a:r>
          </a:p>
        </p:txBody>
      </p:sp>
      <p:sp>
        <p:nvSpPr>
          <p:cNvPr id="8" name="7 Rectángulo redondeado"/>
          <p:cNvSpPr/>
          <p:nvPr/>
        </p:nvSpPr>
        <p:spPr>
          <a:xfrm>
            <a:off x="1504348" y="1246237"/>
            <a:ext cx="2344994" cy="10864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smtClean="0"/>
              <a:t>Tipos visuales de </a:t>
            </a:r>
            <a:r>
              <a:rPr lang="es-CR" dirty="0" err="1" smtClean="0"/>
              <a:t>refes</a:t>
            </a:r>
            <a:endParaRPr lang="es-CR" dirty="0"/>
          </a:p>
        </p:txBody>
      </p:sp>
      <p:sp>
        <p:nvSpPr>
          <p:cNvPr id="5" name="4 Elipse"/>
          <p:cNvSpPr/>
          <p:nvPr/>
        </p:nvSpPr>
        <p:spPr>
          <a:xfrm>
            <a:off x="210181" y="3140968"/>
            <a:ext cx="862781" cy="120936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smtClean="0"/>
              <a:t>8</a:t>
            </a:r>
            <a:endParaRPr lang="es-CR" dirty="0"/>
          </a:p>
        </p:txBody>
      </p:sp>
      <p:sp>
        <p:nvSpPr>
          <p:cNvPr id="6" name="5 Rectángulo redondeado"/>
          <p:cNvSpPr/>
          <p:nvPr/>
        </p:nvSpPr>
        <p:spPr>
          <a:xfrm>
            <a:off x="1504348" y="3202417"/>
            <a:ext cx="2344994" cy="10864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Indicadores de centralidad </a:t>
            </a:r>
          </a:p>
        </p:txBody>
      </p:sp>
    </p:spTree>
    <p:extLst>
      <p:ext uri="{BB962C8B-B14F-4D97-AF65-F5344CB8AC3E}">
        <p14:creationId xmlns:p14="http://schemas.microsoft.com/office/powerpoint/2010/main" val="605849746"/>
      </p:ext>
    </p:extLst>
  </p:cSld>
  <p:clrMapOvr>
    <a:masterClrMapping/>
  </p:clrMapOvr>
  <p:transition spd="slow">
    <p:wip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107504" y="44624"/>
            <a:ext cx="8928992" cy="864096"/>
          </a:xfrm>
        </p:spPr>
        <p:txBody>
          <a:bodyPr/>
          <a:lstStyle/>
          <a:p>
            <a:r>
              <a:rPr lang="es-CR" dirty="0" smtClean="0"/>
              <a:t>Indicadores de centralidad</a:t>
            </a:r>
            <a:endParaRPr lang="es-CR" dirty="0"/>
          </a:p>
        </p:txBody>
      </p:sp>
      <p:sp>
        <p:nvSpPr>
          <p:cNvPr id="3" name="2 Marcador de contenido"/>
          <p:cNvSpPr>
            <a:spLocks noGrp="1"/>
          </p:cNvSpPr>
          <p:nvPr>
            <p:ph idx="1"/>
          </p:nvPr>
        </p:nvSpPr>
        <p:spPr>
          <a:xfrm>
            <a:off x="35496" y="980728"/>
            <a:ext cx="7344816" cy="5688632"/>
          </a:xfrm>
        </p:spPr>
        <p:txBody>
          <a:bodyPr>
            <a:noAutofit/>
          </a:bodyPr>
          <a:lstStyle/>
          <a:p>
            <a:pPr algn="just"/>
            <a:r>
              <a:rPr lang="es-CR" sz="2400" dirty="0" smtClean="0"/>
              <a:t>Una </a:t>
            </a:r>
            <a:r>
              <a:rPr lang="es-CR" sz="2400" dirty="0"/>
              <a:t>de las características más importantes del análisis de redes sociales es la capacidad para describir matemáticamente las características de un nodo en la red</a:t>
            </a:r>
            <a:r>
              <a:rPr lang="es-CR" sz="2400" dirty="0" smtClean="0"/>
              <a:t>.</a:t>
            </a:r>
          </a:p>
          <a:p>
            <a:pPr algn="just"/>
            <a:endParaRPr lang="es-CR" sz="2400" dirty="0" smtClean="0"/>
          </a:p>
          <a:p>
            <a:pPr algn="just"/>
            <a:r>
              <a:rPr lang="es-CR" sz="2400" dirty="0"/>
              <a:t>Las posiciones de los nodos en la red a menudo se describen en términos de centralidad. Los individuos posicionados centralmente gozan de una posición de privilegio sobre aquellos que están relegados a la circunferencia de la </a:t>
            </a:r>
            <a:r>
              <a:rPr lang="es-CR" sz="2400" dirty="0" smtClean="0"/>
              <a:t>red</a:t>
            </a:r>
          </a:p>
          <a:p>
            <a:pPr algn="just"/>
            <a:endParaRPr lang="es-CR" sz="2400" dirty="0" smtClean="0"/>
          </a:p>
          <a:p>
            <a:pPr algn="just"/>
            <a:r>
              <a:rPr lang="es-CR" sz="2400" dirty="0"/>
              <a:t> Los tres tipos principales de centralidad son centralidad de grado (</a:t>
            </a:r>
            <a:r>
              <a:rPr lang="es-CR" sz="2400" dirty="0" err="1"/>
              <a:t>degree</a:t>
            </a:r>
            <a:r>
              <a:rPr lang="es-CR" sz="2400" dirty="0"/>
              <a:t> </a:t>
            </a:r>
            <a:r>
              <a:rPr lang="es-CR" sz="2400" dirty="0" err="1"/>
              <a:t>centrality</a:t>
            </a:r>
            <a:r>
              <a:rPr lang="es-CR" sz="2400" dirty="0" smtClean="0"/>
              <a:t>), </a:t>
            </a:r>
            <a:r>
              <a:rPr lang="es-CR" sz="2400" dirty="0"/>
              <a:t>centralidad de intermediación (</a:t>
            </a:r>
            <a:r>
              <a:rPr lang="es-CR" sz="2400" dirty="0" err="1"/>
              <a:t>betweenness</a:t>
            </a:r>
            <a:r>
              <a:rPr lang="es-CR" sz="2400" dirty="0"/>
              <a:t> </a:t>
            </a:r>
            <a:r>
              <a:rPr lang="es-CR" sz="2400" dirty="0" err="1"/>
              <a:t>centrality</a:t>
            </a:r>
            <a:r>
              <a:rPr lang="es-CR" sz="2400" dirty="0"/>
              <a:t>) y centralidad de cercanía (</a:t>
            </a:r>
            <a:r>
              <a:rPr lang="es-CR" sz="2400" dirty="0" err="1"/>
              <a:t>closeness</a:t>
            </a:r>
            <a:r>
              <a:rPr lang="es-CR" sz="2400" dirty="0"/>
              <a:t> </a:t>
            </a:r>
            <a:r>
              <a:rPr lang="es-CR" sz="2400" dirty="0" err="1"/>
              <a:t>centrality</a:t>
            </a:r>
            <a:r>
              <a:rPr lang="es-CR" sz="2400" dirty="0"/>
              <a:t>)</a:t>
            </a:r>
          </a:p>
        </p:txBody>
      </p:sp>
      <p:pic>
        <p:nvPicPr>
          <p:cNvPr id="20482" name="Picture 2" descr="Resultado de imagen para centrality icon"/>
          <p:cNvPicPr>
            <a:picLocks noChangeAspect="1" noChangeArrowheads="1"/>
          </p:cNvPicPr>
          <p:nvPr/>
        </p:nvPicPr>
        <p:blipFill rotWithShape="1">
          <a:blip r:embed="rId2">
            <a:extLst>
              <a:ext uri="{28A0092B-C50C-407E-A947-70E740481C1C}">
                <a14:useLocalDpi xmlns:a14="http://schemas.microsoft.com/office/drawing/2010/main" val="0"/>
              </a:ext>
            </a:extLst>
          </a:blip>
          <a:srcRect l="11886" t="12907" r="11291" b="17968"/>
          <a:stretch/>
        </p:blipFill>
        <p:spPr bwMode="auto">
          <a:xfrm>
            <a:off x="7740352" y="1561258"/>
            <a:ext cx="1224136" cy="1186178"/>
          </a:xfrm>
          <a:prstGeom prst="rect">
            <a:avLst/>
          </a:prstGeom>
          <a:noFill/>
          <a:extLst>
            <a:ext uri="{909E8E84-426E-40DD-AFC4-6F175D3DCCD1}">
              <a14:hiddenFill xmlns:a14="http://schemas.microsoft.com/office/drawing/2010/main">
                <a:solidFill>
                  <a:srgbClr val="FFFFFF"/>
                </a:solidFill>
              </a14:hiddenFill>
            </a:ext>
          </a:extLst>
        </p:spPr>
      </p:pic>
      <p:pic>
        <p:nvPicPr>
          <p:cNvPr id="20484" name="Picture 4" descr="Resultado de imagen para centrality ic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55840" y="4077072"/>
            <a:ext cx="1533270" cy="14631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703435"/>
      </p:ext>
    </p:extLst>
  </p:cSld>
  <p:clrMapOvr>
    <a:masterClrMapping/>
  </p:clrMapOvr>
  <p:transition spd="slow">
    <p:wip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1 Título"/>
          <p:cNvSpPr>
            <a:spLocks noGrp="1"/>
          </p:cNvSpPr>
          <p:nvPr>
            <p:ph type="title"/>
          </p:nvPr>
        </p:nvSpPr>
        <p:spPr>
          <a:xfrm>
            <a:off x="107504" y="44624"/>
            <a:ext cx="8928992" cy="864096"/>
          </a:xfrm>
        </p:spPr>
        <p:txBody>
          <a:bodyPr/>
          <a:lstStyle/>
          <a:p>
            <a:r>
              <a:rPr lang="es-CR" dirty="0" smtClean="0"/>
              <a:t>Indicadores de centralidad</a:t>
            </a:r>
            <a:endParaRPr lang="es-CR" dirty="0"/>
          </a:p>
        </p:txBody>
      </p:sp>
      <p:pic>
        <p:nvPicPr>
          <p:cNvPr id="194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95736" y="1124744"/>
            <a:ext cx="5368512" cy="29902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945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552" y="4115023"/>
            <a:ext cx="5200650" cy="800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946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82888" y="5010988"/>
            <a:ext cx="5181600" cy="742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9461"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9552" y="6000135"/>
            <a:ext cx="5191125"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06051340"/>
      </p:ext>
    </p:extLst>
  </p:cSld>
  <p:clrMapOvr>
    <a:masterClrMapping/>
  </p:clrMapOvr>
  <p:transition spd="slow">
    <p:wip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639712" y="114404"/>
            <a:ext cx="7733685" cy="888486"/>
          </a:xfrm>
        </p:spPr>
        <p:txBody>
          <a:bodyPr/>
          <a:lstStyle/>
          <a:p>
            <a:pPr algn="ctr"/>
            <a:r>
              <a:rPr lang="es-CR" dirty="0"/>
              <a:t>Índice</a:t>
            </a:r>
          </a:p>
        </p:txBody>
      </p:sp>
      <p:sp>
        <p:nvSpPr>
          <p:cNvPr id="4" name="3 Elipse"/>
          <p:cNvSpPr/>
          <p:nvPr/>
        </p:nvSpPr>
        <p:spPr>
          <a:xfrm>
            <a:off x="210181" y="1184788"/>
            <a:ext cx="862781" cy="120936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1</a:t>
            </a:r>
          </a:p>
        </p:txBody>
      </p:sp>
      <p:sp>
        <p:nvSpPr>
          <p:cNvPr id="6" name="5 Elipse"/>
          <p:cNvSpPr/>
          <p:nvPr/>
        </p:nvSpPr>
        <p:spPr>
          <a:xfrm>
            <a:off x="210181" y="3313472"/>
            <a:ext cx="862781" cy="120936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2</a:t>
            </a:r>
          </a:p>
        </p:txBody>
      </p:sp>
      <p:sp>
        <p:nvSpPr>
          <p:cNvPr id="7" name="6 Elipse"/>
          <p:cNvSpPr/>
          <p:nvPr/>
        </p:nvSpPr>
        <p:spPr>
          <a:xfrm>
            <a:off x="210181" y="5397911"/>
            <a:ext cx="862781" cy="120936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3</a:t>
            </a:r>
          </a:p>
        </p:txBody>
      </p:sp>
      <p:sp>
        <p:nvSpPr>
          <p:cNvPr id="8" name="7 Rectángulo redondeado"/>
          <p:cNvSpPr/>
          <p:nvPr/>
        </p:nvSpPr>
        <p:spPr>
          <a:xfrm>
            <a:off x="1504348" y="1246237"/>
            <a:ext cx="2344994" cy="10864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Introducción</a:t>
            </a:r>
          </a:p>
        </p:txBody>
      </p:sp>
      <p:sp>
        <p:nvSpPr>
          <p:cNvPr id="9" name="8 Rectángulo redondeado"/>
          <p:cNvSpPr/>
          <p:nvPr/>
        </p:nvSpPr>
        <p:spPr>
          <a:xfrm>
            <a:off x="1504348" y="3374921"/>
            <a:ext cx="2344994" cy="10864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smtClean="0"/>
              <a:t>¿Qué es una red social?</a:t>
            </a:r>
            <a:endParaRPr lang="es-CR" dirty="0"/>
          </a:p>
        </p:txBody>
      </p:sp>
      <p:sp>
        <p:nvSpPr>
          <p:cNvPr id="11" name="10 Elipse"/>
          <p:cNvSpPr/>
          <p:nvPr/>
        </p:nvSpPr>
        <p:spPr>
          <a:xfrm>
            <a:off x="5003414" y="1184788"/>
            <a:ext cx="862781" cy="120936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4</a:t>
            </a:r>
          </a:p>
        </p:txBody>
      </p:sp>
      <p:sp>
        <p:nvSpPr>
          <p:cNvPr id="12" name="11 Elipse"/>
          <p:cNvSpPr/>
          <p:nvPr/>
        </p:nvSpPr>
        <p:spPr>
          <a:xfrm>
            <a:off x="5003414" y="3313472"/>
            <a:ext cx="862781" cy="120936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5</a:t>
            </a:r>
          </a:p>
        </p:txBody>
      </p:sp>
      <p:sp>
        <p:nvSpPr>
          <p:cNvPr id="14" name="13 Rectángulo redondeado"/>
          <p:cNvSpPr/>
          <p:nvPr/>
        </p:nvSpPr>
        <p:spPr>
          <a:xfrm>
            <a:off x="6153777" y="3374921"/>
            <a:ext cx="2344994" cy="10864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smtClean="0"/>
              <a:t>Estructura de datos </a:t>
            </a:r>
            <a:endParaRPr lang="es-CR" dirty="0"/>
          </a:p>
        </p:txBody>
      </p:sp>
      <p:sp>
        <p:nvSpPr>
          <p:cNvPr id="15" name="14 Elipse"/>
          <p:cNvSpPr/>
          <p:nvPr/>
        </p:nvSpPr>
        <p:spPr>
          <a:xfrm>
            <a:off x="5003414" y="5336460"/>
            <a:ext cx="862781" cy="120936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6</a:t>
            </a:r>
          </a:p>
        </p:txBody>
      </p:sp>
      <p:sp>
        <p:nvSpPr>
          <p:cNvPr id="16" name="15 Rectángulo redondeado"/>
          <p:cNvSpPr/>
          <p:nvPr/>
        </p:nvSpPr>
        <p:spPr>
          <a:xfrm>
            <a:off x="6153777" y="5397909"/>
            <a:ext cx="2344994" cy="10864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smtClean="0"/>
              <a:t>Funciones en R</a:t>
            </a:r>
            <a:endParaRPr lang="es-CR" dirty="0"/>
          </a:p>
        </p:txBody>
      </p:sp>
      <p:sp>
        <p:nvSpPr>
          <p:cNvPr id="17" name="16 Rectángulo redondeado"/>
          <p:cNvSpPr/>
          <p:nvPr/>
        </p:nvSpPr>
        <p:spPr>
          <a:xfrm>
            <a:off x="1504348" y="5459361"/>
            <a:ext cx="2344994" cy="10864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smtClean="0"/>
              <a:t>Aplicaciones de análisis por redes sociales</a:t>
            </a:r>
            <a:endParaRPr lang="es-CR" dirty="0"/>
          </a:p>
        </p:txBody>
      </p:sp>
      <p:sp>
        <p:nvSpPr>
          <p:cNvPr id="18" name="17 Rectángulo redondeado"/>
          <p:cNvSpPr/>
          <p:nvPr/>
        </p:nvSpPr>
        <p:spPr>
          <a:xfrm>
            <a:off x="6153777" y="1246237"/>
            <a:ext cx="2344994" cy="10864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smtClean="0"/>
              <a:t>Tipología de la red</a:t>
            </a:r>
            <a:endParaRPr lang="es-CR" dirty="0"/>
          </a:p>
        </p:txBody>
      </p:sp>
    </p:spTree>
    <p:extLst>
      <p:ext uri="{BB962C8B-B14F-4D97-AF65-F5344CB8AC3E}">
        <p14:creationId xmlns:p14="http://schemas.microsoft.com/office/powerpoint/2010/main" val="2588867124"/>
      </p:ext>
    </p:extLst>
  </p:cSld>
  <p:clrMapOvr>
    <a:masterClrMapping/>
  </p:clrMapOvr>
  <p:transition spd="slow">
    <p:wip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639712" y="114404"/>
            <a:ext cx="7733685" cy="888486"/>
          </a:xfrm>
        </p:spPr>
        <p:txBody>
          <a:bodyPr/>
          <a:lstStyle/>
          <a:p>
            <a:pPr algn="ctr"/>
            <a:r>
              <a:rPr lang="es-CR" dirty="0"/>
              <a:t>Índice</a:t>
            </a:r>
          </a:p>
        </p:txBody>
      </p:sp>
      <p:sp>
        <p:nvSpPr>
          <p:cNvPr id="4" name="3 Elipse"/>
          <p:cNvSpPr/>
          <p:nvPr/>
        </p:nvSpPr>
        <p:spPr>
          <a:xfrm>
            <a:off x="210181" y="1184788"/>
            <a:ext cx="862781" cy="120936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7</a:t>
            </a:r>
          </a:p>
        </p:txBody>
      </p:sp>
      <p:sp>
        <p:nvSpPr>
          <p:cNvPr id="8" name="7 Rectángulo redondeado"/>
          <p:cNvSpPr/>
          <p:nvPr/>
        </p:nvSpPr>
        <p:spPr>
          <a:xfrm>
            <a:off x="1504348" y="1246237"/>
            <a:ext cx="2344994" cy="10864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smtClean="0"/>
              <a:t>Tipos visuales de </a:t>
            </a:r>
            <a:r>
              <a:rPr lang="es-CR" dirty="0" err="1" smtClean="0"/>
              <a:t>refes</a:t>
            </a:r>
            <a:endParaRPr lang="es-CR" dirty="0"/>
          </a:p>
        </p:txBody>
      </p:sp>
      <p:sp>
        <p:nvSpPr>
          <p:cNvPr id="5" name="4 Elipse"/>
          <p:cNvSpPr/>
          <p:nvPr/>
        </p:nvSpPr>
        <p:spPr>
          <a:xfrm>
            <a:off x="210181" y="3140968"/>
            <a:ext cx="862781" cy="120936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smtClean="0"/>
              <a:t>8</a:t>
            </a:r>
            <a:endParaRPr lang="es-CR" dirty="0"/>
          </a:p>
        </p:txBody>
      </p:sp>
      <p:sp>
        <p:nvSpPr>
          <p:cNvPr id="6" name="5 Rectángulo redondeado"/>
          <p:cNvSpPr/>
          <p:nvPr/>
        </p:nvSpPr>
        <p:spPr>
          <a:xfrm>
            <a:off x="1504348" y="3202417"/>
            <a:ext cx="2344994" cy="10864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Indicadores de centralidad </a:t>
            </a:r>
          </a:p>
        </p:txBody>
      </p:sp>
      <p:sp>
        <p:nvSpPr>
          <p:cNvPr id="7" name="6 Elipse"/>
          <p:cNvSpPr/>
          <p:nvPr/>
        </p:nvSpPr>
        <p:spPr>
          <a:xfrm>
            <a:off x="210180" y="5085184"/>
            <a:ext cx="862781" cy="120936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9</a:t>
            </a:r>
          </a:p>
        </p:txBody>
      </p:sp>
      <p:sp>
        <p:nvSpPr>
          <p:cNvPr id="9" name="8 Rectángulo redondeado"/>
          <p:cNvSpPr/>
          <p:nvPr/>
        </p:nvSpPr>
        <p:spPr>
          <a:xfrm>
            <a:off x="1522525" y="5146633"/>
            <a:ext cx="2344994" cy="10864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smtClean="0"/>
              <a:t>Resultados</a:t>
            </a:r>
            <a:endParaRPr lang="es-CR" dirty="0"/>
          </a:p>
        </p:txBody>
      </p:sp>
    </p:spTree>
    <p:extLst>
      <p:ext uri="{BB962C8B-B14F-4D97-AF65-F5344CB8AC3E}">
        <p14:creationId xmlns:p14="http://schemas.microsoft.com/office/powerpoint/2010/main" val="1960962423"/>
      </p:ext>
    </p:extLst>
  </p:cSld>
  <p:clrMapOvr>
    <a:masterClrMapping/>
  </p:clrMapOvr>
  <p:transition spd="slow">
    <p:wip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116632"/>
            <a:ext cx="8229600" cy="936104"/>
          </a:xfrm>
        </p:spPr>
        <p:txBody>
          <a:bodyPr/>
          <a:lstStyle/>
          <a:p>
            <a:r>
              <a:rPr lang="es-CR" dirty="0" smtClean="0"/>
              <a:t>Resultados</a:t>
            </a:r>
            <a:endParaRPr lang="es-CR" dirty="0"/>
          </a:p>
        </p:txBody>
      </p:sp>
      <p:sp>
        <p:nvSpPr>
          <p:cNvPr id="3" name="2 Marcador de contenido"/>
          <p:cNvSpPr>
            <a:spLocks noGrp="1"/>
          </p:cNvSpPr>
          <p:nvPr>
            <p:ph idx="1"/>
          </p:nvPr>
        </p:nvSpPr>
        <p:spPr>
          <a:xfrm>
            <a:off x="107504" y="1124744"/>
            <a:ext cx="8928992" cy="4525963"/>
          </a:xfrm>
        </p:spPr>
        <p:txBody>
          <a:bodyPr>
            <a:normAutofit/>
          </a:bodyPr>
          <a:lstStyle/>
          <a:p>
            <a:pPr algn="just"/>
            <a:r>
              <a:rPr lang="es-CR" sz="2400" dirty="0" smtClean="0"/>
              <a:t>En el análisis de una red, veremos la red en su totalidad, y veremos las centralidades, las unidades, conexiones, y los pesos. Veamos para el ejemplo de las cartas. </a:t>
            </a:r>
            <a:endParaRPr lang="es-CR" sz="2400" dirty="0"/>
          </a:p>
        </p:txBody>
      </p:sp>
      <p:pic>
        <p:nvPicPr>
          <p:cNvPr id="2150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0876" y="2492896"/>
            <a:ext cx="5905500" cy="40100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89105936"/>
      </p:ext>
    </p:extLst>
  </p:cSld>
  <p:clrMapOvr>
    <a:masterClrMapping/>
  </p:clrMapOvr>
  <p:transition spd="slow">
    <p:wip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179512" y="1196752"/>
            <a:ext cx="8856984" cy="4929411"/>
          </a:xfrm>
        </p:spPr>
        <p:txBody>
          <a:bodyPr>
            <a:normAutofit/>
          </a:bodyPr>
          <a:lstStyle/>
          <a:p>
            <a:r>
              <a:rPr lang="es-CR" sz="2400" dirty="0" smtClean="0"/>
              <a:t>Otro tipo de redes…</a:t>
            </a:r>
            <a:endParaRPr lang="es-CR" sz="2400" dirty="0"/>
          </a:p>
        </p:txBody>
      </p:sp>
      <p:sp>
        <p:nvSpPr>
          <p:cNvPr id="4" name="1 Título"/>
          <p:cNvSpPr>
            <a:spLocks noGrp="1"/>
          </p:cNvSpPr>
          <p:nvPr>
            <p:ph type="title"/>
          </p:nvPr>
        </p:nvSpPr>
        <p:spPr>
          <a:xfrm>
            <a:off x="457200" y="116632"/>
            <a:ext cx="8229600" cy="936104"/>
          </a:xfrm>
        </p:spPr>
        <p:txBody>
          <a:bodyPr/>
          <a:lstStyle/>
          <a:p>
            <a:r>
              <a:rPr lang="es-CR" dirty="0" smtClean="0"/>
              <a:t>Resultados</a:t>
            </a:r>
            <a:endParaRPr lang="es-CR" dirty="0"/>
          </a:p>
        </p:txBody>
      </p:sp>
      <p:pic>
        <p:nvPicPr>
          <p:cNvPr id="2253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1916832"/>
            <a:ext cx="3744416" cy="235610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253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560" y="4272934"/>
            <a:ext cx="3168352" cy="22535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253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35363" y="1700808"/>
            <a:ext cx="4429125" cy="4524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3986114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639712" y="114404"/>
            <a:ext cx="7733685" cy="888486"/>
          </a:xfrm>
        </p:spPr>
        <p:txBody>
          <a:bodyPr/>
          <a:lstStyle/>
          <a:p>
            <a:pPr algn="ctr"/>
            <a:r>
              <a:rPr lang="es-CR" dirty="0"/>
              <a:t>Índice</a:t>
            </a:r>
          </a:p>
        </p:txBody>
      </p:sp>
      <p:sp>
        <p:nvSpPr>
          <p:cNvPr id="4" name="3 Elipse"/>
          <p:cNvSpPr/>
          <p:nvPr/>
        </p:nvSpPr>
        <p:spPr>
          <a:xfrm>
            <a:off x="210181" y="1184788"/>
            <a:ext cx="862781" cy="120936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7</a:t>
            </a:r>
          </a:p>
        </p:txBody>
      </p:sp>
      <p:sp>
        <p:nvSpPr>
          <p:cNvPr id="8" name="7 Rectángulo redondeado"/>
          <p:cNvSpPr/>
          <p:nvPr/>
        </p:nvSpPr>
        <p:spPr>
          <a:xfrm>
            <a:off x="1504348" y="1246237"/>
            <a:ext cx="2344994" cy="10864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smtClean="0"/>
              <a:t>Tipos visuales de redes</a:t>
            </a:r>
            <a:endParaRPr lang="es-CR" dirty="0"/>
          </a:p>
        </p:txBody>
      </p:sp>
      <p:sp>
        <p:nvSpPr>
          <p:cNvPr id="5" name="4 Elipse"/>
          <p:cNvSpPr/>
          <p:nvPr/>
        </p:nvSpPr>
        <p:spPr>
          <a:xfrm>
            <a:off x="210181" y="3140968"/>
            <a:ext cx="862781" cy="120936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smtClean="0"/>
              <a:t>8</a:t>
            </a:r>
            <a:endParaRPr lang="es-CR" dirty="0"/>
          </a:p>
        </p:txBody>
      </p:sp>
      <p:sp>
        <p:nvSpPr>
          <p:cNvPr id="6" name="5 Rectángulo redondeado"/>
          <p:cNvSpPr/>
          <p:nvPr/>
        </p:nvSpPr>
        <p:spPr>
          <a:xfrm>
            <a:off x="1504348" y="3202417"/>
            <a:ext cx="2344994" cy="10864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Indicadores de centralidad </a:t>
            </a:r>
          </a:p>
        </p:txBody>
      </p:sp>
      <p:sp>
        <p:nvSpPr>
          <p:cNvPr id="7" name="6 Elipse"/>
          <p:cNvSpPr/>
          <p:nvPr/>
        </p:nvSpPr>
        <p:spPr>
          <a:xfrm>
            <a:off x="210180" y="5085184"/>
            <a:ext cx="862781" cy="120936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9</a:t>
            </a:r>
          </a:p>
        </p:txBody>
      </p:sp>
      <p:sp>
        <p:nvSpPr>
          <p:cNvPr id="9" name="8 Rectángulo redondeado"/>
          <p:cNvSpPr/>
          <p:nvPr/>
        </p:nvSpPr>
        <p:spPr>
          <a:xfrm>
            <a:off x="1504347" y="5146633"/>
            <a:ext cx="2344994" cy="10864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smtClean="0"/>
              <a:t>Resultados</a:t>
            </a:r>
            <a:endParaRPr lang="es-CR" dirty="0"/>
          </a:p>
        </p:txBody>
      </p:sp>
      <p:sp>
        <p:nvSpPr>
          <p:cNvPr id="10" name="9 Elipse"/>
          <p:cNvSpPr/>
          <p:nvPr/>
        </p:nvSpPr>
        <p:spPr>
          <a:xfrm>
            <a:off x="5006025" y="1223563"/>
            <a:ext cx="862781" cy="120936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smtClean="0"/>
              <a:t>10</a:t>
            </a:r>
            <a:endParaRPr lang="es-CR" dirty="0"/>
          </a:p>
        </p:txBody>
      </p:sp>
      <p:sp>
        <p:nvSpPr>
          <p:cNvPr id="11" name="10 Rectángulo redondeado"/>
          <p:cNvSpPr/>
          <p:nvPr/>
        </p:nvSpPr>
        <p:spPr>
          <a:xfrm>
            <a:off x="6300192" y="1285012"/>
            <a:ext cx="2344994" cy="10864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smtClean="0"/>
              <a:t>Otros análisis</a:t>
            </a:r>
            <a:endParaRPr lang="es-CR" dirty="0"/>
          </a:p>
        </p:txBody>
      </p:sp>
    </p:spTree>
    <p:extLst>
      <p:ext uri="{BB962C8B-B14F-4D97-AF65-F5344CB8AC3E}">
        <p14:creationId xmlns:p14="http://schemas.microsoft.com/office/powerpoint/2010/main" val="2237804773"/>
      </p:ext>
    </p:extLst>
  </p:cSld>
  <p:clrMapOvr>
    <a:masterClrMapping/>
  </p:clrMapOvr>
  <p:transition spd="slow">
    <p:wip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44624"/>
            <a:ext cx="8229600" cy="998984"/>
          </a:xfrm>
        </p:spPr>
        <p:txBody>
          <a:bodyPr/>
          <a:lstStyle/>
          <a:p>
            <a:r>
              <a:rPr lang="es-CR" dirty="0" smtClean="0"/>
              <a:t>Otros análisis</a:t>
            </a:r>
            <a:endParaRPr lang="es-CR" dirty="0"/>
          </a:p>
        </p:txBody>
      </p:sp>
      <p:sp>
        <p:nvSpPr>
          <p:cNvPr id="3" name="2 Marcador de contenido"/>
          <p:cNvSpPr>
            <a:spLocks noGrp="1"/>
          </p:cNvSpPr>
          <p:nvPr>
            <p:ph idx="1"/>
          </p:nvPr>
        </p:nvSpPr>
        <p:spPr>
          <a:xfrm>
            <a:off x="107504" y="1268760"/>
            <a:ext cx="8856984" cy="4525963"/>
          </a:xfrm>
        </p:spPr>
        <p:txBody>
          <a:bodyPr>
            <a:normAutofit/>
          </a:bodyPr>
          <a:lstStyle/>
          <a:p>
            <a:pPr algn="just"/>
            <a:r>
              <a:rPr lang="es-CR" sz="2400" dirty="0" smtClean="0"/>
              <a:t>Podemos realizar otro tipo de redes, por ejemplo trabajar con la matriz de correlaciones </a:t>
            </a:r>
            <a:endParaRPr lang="es-CR" sz="2400" dirty="0"/>
          </a:p>
        </p:txBody>
      </p:sp>
      <p:pic>
        <p:nvPicPr>
          <p:cNvPr id="2355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3648" y="2132856"/>
            <a:ext cx="6552728" cy="45198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32480952"/>
      </p:ext>
    </p:extLst>
  </p:cSld>
  <p:clrMapOvr>
    <a:masterClrMapping/>
  </p:clrMapOvr>
  <p:transition spd="slow">
    <p:wip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35496" y="1052736"/>
            <a:ext cx="9001000" cy="4525963"/>
          </a:xfrm>
        </p:spPr>
        <p:txBody>
          <a:bodyPr>
            <a:normAutofit/>
          </a:bodyPr>
          <a:lstStyle/>
          <a:p>
            <a:r>
              <a:rPr lang="es-CR" sz="2400" dirty="0" smtClean="0"/>
              <a:t>Realizar otros tipos de redes, por ejemplo, con el gráfico de </a:t>
            </a:r>
            <a:r>
              <a:rPr lang="es-CR" sz="2400" dirty="0" err="1" smtClean="0"/>
              <a:t>Sankey</a:t>
            </a:r>
            <a:r>
              <a:rPr lang="es-CR" sz="2400" dirty="0"/>
              <a:t>.</a:t>
            </a:r>
          </a:p>
        </p:txBody>
      </p:sp>
      <p:sp>
        <p:nvSpPr>
          <p:cNvPr id="4" name="1 Título"/>
          <p:cNvSpPr>
            <a:spLocks noGrp="1"/>
          </p:cNvSpPr>
          <p:nvPr>
            <p:ph type="title"/>
          </p:nvPr>
        </p:nvSpPr>
        <p:spPr>
          <a:xfrm>
            <a:off x="457200" y="125760"/>
            <a:ext cx="8229600" cy="782960"/>
          </a:xfrm>
        </p:spPr>
        <p:txBody>
          <a:bodyPr/>
          <a:lstStyle/>
          <a:p>
            <a:r>
              <a:rPr lang="es-CR" dirty="0" smtClean="0"/>
              <a:t>Otros análisis</a:t>
            </a:r>
            <a:endParaRPr lang="es-CR" dirty="0"/>
          </a:p>
        </p:txBody>
      </p:sp>
      <p:pic>
        <p:nvPicPr>
          <p:cNvPr id="2457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9632" y="1916832"/>
            <a:ext cx="6619875" cy="4610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91845601"/>
      </p:ext>
    </p:extLst>
  </p:cSld>
  <p:clrMapOvr>
    <a:masterClrMapping/>
  </p:clrMapOvr>
  <p:transition spd="slow">
    <p:wip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107504" y="1124744"/>
            <a:ext cx="8856984" cy="4525963"/>
          </a:xfrm>
        </p:spPr>
        <p:txBody>
          <a:bodyPr>
            <a:normAutofit/>
          </a:bodyPr>
          <a:lstStyle/>
          <a:p>
            <a:pPr marL="0" indent="0">
              <a:buNone/>
            </a:pPr>
            <a:r>
              <a:rPr lang="es-CR" sz="2400" dirty="0" smtClean="0"/>
              <a:t>Podemos analizar la centralidad en los gráficos</a:t>
            </a:r>
            <a:endParaRPr lang="es-CR" sz="2400" dirty="0"/>
          </a:p>
        </p:txBody>
      </p:sp>
      <p:sp>
        <p:nvSpPr>
          <p:cNvPr id="4" name="1 Título"/>
          <p:cNvSpPr>
            <a:spLocks noGrp="1"/>
          </p:cNvSpPr>
          <p:nvPr>
            <p:ph type="title"/>
          </p:nvPr>
        </p:nvSpPr>
        <p:spPr>
          <a:xfrm>
            <a:off x="457200" y="125760"/>
            <a:ext cx="8229600" cy="782960"/>
          </a:xfrm>
        </p:spPr>
        <p:txBody>
          <a:bodyPr/>
          <a:lstStyle/>
          <a:p>
            <a:r>
              <a:rPr lang="es-CR" dirty="0" smtClean="0"/>
              <a:t>Otros análisis</a:t>
            </a:r>
            <a:endParaRPr lang="es-CR" dirty="0"/>
          </a:p>
        </p:txBody>
      </p:sp>
      <p:pic>
        <p:nvPicPr>
          <p:cNvPr id="2560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1844824"/>
            <a:ext cx="7272808" cy="48678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9328382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57200" y="53752"/>
            <a:ext cx="8229600" cy="710952"/>
          </a:xfrm>
        </p:spPr>
        <p:txBody>
          <a:bodyPr>
            <a:normAutofit fontScale="90000"/>
          </a:bodyPr>
          <a:lstStyle/>
          <a:p>
            <a:r>
              <a:rPr lang="es-CR" dirty="0" smtClean="0"/>
              <a:t>Conclusión: consulta de enlaces</a:t>
            </a:r>
            <a:endParaRPr lang="es-CR" dirty="0"/>
          </a:p>
        </p:txBody>
      </p:sp>
      <p:sp>
        <p:nvSpPr>
          <p:cNvPr id="4" name="Rectangle 1"/>
          <p:cNvSpPr>
            <a:spLocks noGrp="1" noChangeArrowheads="1"/>
          </p:cNvSpPr>
          <p:nvPr>
            <p:ph idx="1"/>
          </p:nvPr>
        </p:nvSpPr>
        <p:spPr bwMode="auto">
          <a:xfrm>
            <a:off x="179512" y="1916832"/>
            <a:ext cx="8856984" cy="452431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indent="0">
              <a:buNone/>
            </a:pPr>
            <a:r>
              <a:rPr lang="es-CR" sz="1600" dirty="0">
                <a:hlinkClick r:id="rId2"/>
              </a:rPr>
              <a:t>https://www.jessesadler.com/post/network-analysis-with-r/</a:t>
            </a:r>
            <a:r>
              <a:rPr lang="es-CR" sz="1600" dirty="0"/>
              <a:t> </a:t>
            </a:r>
            <a:r>
              <a:rPr lang="es-CR" sz="1600" dirty="0">
                <a:hlinkClick r:id="rId3"/>
              </a:rPr>
              <a:t>http://www.sthda.com/english/articles/33-social-network-analysis/136-network-analysis-and-manipulation-using-r/</a:t>
            </a:r>
            <a:r>
              <a:rPr lang="es-CR" sz="1600" dirty="0"/>
              <a:t> </a:t>
            </a:r>
          </a:p>
          <a:p>
            <a:pPr marL="0" indent="0">
              <a:buNone/>
            </a:pPr>
            <a:r>
              <a:rPr lang="es-CR" sz="1600" dirty="0">
                <a:hlinkClick r:id="rId4"/>
              </a:rPr>
              <a:t>http://statmath.wu.ac.at/research/friday/resources_WS0708_SS08/igraph.pdf</a:t>
            </a:r>
            <a:r>
              <a:rPr lang="es-CR" sz="1600" dirty="0"/>
              <a:t>  </a:t>
            </a:r>
          </a:p>
          <a:p>
            <a:pPr marL="0" indent="0">
              <a:buNone/>
            </a:pPr>
            <a:r>
              <a:rPr lang="es-CR" sz="1600" dirty="0">
                <a:hlinkClick r:id="rId5"/>
              </a:rPr>
              <a:t>http://rpubs.com/harshitshah25/192798</a:t>
            </a:r>
            <a:r>
              <a:rPr lang="es-CR" sz="1600" dirty="0"/>
              <a:t>  </a:t>
            </a:r>
            <a:br>
              <a:rPr lang="es-CR" sz="1600" dirty="0"/>
            </a:br>
            <a:r>
              <a:rPr lang="es-CR" sz="1600" dirty="0" smtClean="0">
                <a:hlinkClick r:id="rId6"/>
              </a:rPr>
              <a:t>http</a:t>
            </a:r>
            <a:r>
              <a:rPr lang="es-CR" sz="1600" dirty="0">
                <a:hlinkClick r:id="rId6"/>
              </a:rPr>
              <a:t>://rpubs.com/wctucker/302110</a:t>
            </a:r>
            <a:endParaRPr lang="es-CR" sz="1600" dirty="0"/>
          </a:p>
          <a:p>
            <a:pPr marL="0" indent="0">
              <a:buNone/>
            </a:pPr>
            <a:r>
              <a:rPr lang="es-CR" sz="1600" dirty="0" smtClean="0">
                <a:hlinkClick r:id="rId7"/>
              </a:rPr>
              <a:t>https</a:t>
            </a:r>
            <a:r>
              <a:rPr lang="es-CR" sz="1600" dirty="0">
                <a:hlinkClick r:id="rId7"/>
              </a:rPr>
              <a:t>://scottbot.net/tag/networks-demystified</a:t>
            </a:r>
            <a:r>
              <a:rPr lang="es-CR" sz="1600" dirty="0" smtClean="0">
                <a:hlinkClick r:id="rId7"/>
              </a:rPr>
              <a:t>/</a:t>
            </a:r>
            <a:endParaRPr lang="es-CR" sz="1600" dirty="0"/>
          </a:p>
          <a:p>
            <a:pPr marL="0" indent="0">
              <a:buNone/>
            </a:pPr>
            <a:r>
              <a:rPr lang="es-CR" sz="1600" dirty="0">
                <a:hlinkClick r:id="rId8"/>
              </a:rPr>
              <a:t>https://kateto.net/network-visualization</a:t>
            </a:r>
            <a:r>
              <a:rPr lang="es-CR" sz="1600" dirty="0"/>
              <a:t> </a:t>
            </a:r>
          </a:p>
          <a:p>
            <a:pPr marL="0" indent="0">
              <a:buNone/>
            </a:pPr>
            <a:r>
              <a:rPr lang="es-CR" sz="1600" dirty="0" smtClean="0">
                <a:hlinkClick r:id="rId9"/>
              </a:rPr>
              <a:t>https</a:t>
            </a:r>
            <a:r>
              <a:rPr lang="es-CR" sz="1600" dirty="0">
                <a:hlinkClick r:id="rId9"/>
              </a:rPr>
              <a:t>://kateto.net/sunbelt2019</a:t>
            </a:r>
            <a:r>
              <a:rPr lang="es-CR" sz="1600" dirty="0"/>
              <a:t/>
            </a:r>
            <a:br>
              <a:rPr lang="es-CR" sz="1600" dirty="0"/>
            </a:br>
            <a:r>
              <a:rPr lang="es-CR" sz="1600" dirty="0" smtClean="0">
                <a:hlinkClick r:id="rId10"/>
              </a:rPr>
              <a:t>https</a:t>
            </a:r>
            <a:r>
              <a:rPr lang="es-CR" sz="1600" dirty="0">
                <a:hlinkClick r:id="rId10"/>
              </a:rPr>
              <a:t>://kateto.net/netscix2016.html</a:t>
            </a:r>
            <a:r>
              <a:rPr lang="es-CR" sz="1600" dirty="0"/>
              <a:t> </a:t>
            </a:r>
          </a:p>
          <a:p>
            <a:pPr marL="0" indent="0">
              <a:buNone/>
            </a:pPr>
            <a:r>
              <a:rPr lang="es-CR" sz="1600" dirty="0" smtClean="0">
                <a:hlinkClick r:id="rId11"/>
              </a:rPr>
              <a:t>https</a:t>
            </a:r>
            <a:r>
              <a:rPr lang="es-CR" sz="1600" dirty="0">
                <a:hlinkClick r:id="rId11"/>
              </a:rPr>
              <a:t>://</a:t>
            </a:r>
            <a:r>
              <a:rPr lang="es-CR" sz="1600" dirty="0" smtClean="0">
                <a:hlinkClick r:id="rId11"/>
              </a:rPr>
              <a:t>kateto.net/networks-r-igraph</a:t>
            </a:r>
            <a:endParaRPr lang="es-CR" sz="1600" dirty="0"/>
          </a:p>
          <a:p>
            <a:pPr marL="0" indent="0">
              <a:buNone/>
            </a:pPr>
            <a:r>
              <a:rPr lang="es-CR" sz="1600" dirty="0">
                <a:hlinkClick r:id="rId12"/>
              </a:rPr>
              <a:t>https://www.youtube.com/watch?v=Lyi5BAkStDQ</a:t>
            </a:r>
            <a:r>
              <a:rPr lang="es-CR" sz="1600" dirty="0"/>
              <a:t> </a:t>
            </a:r>
            <a:br>
              <a:rPr lang="es-CR" sz="1600" dirty="0"/>
            </a:br>
            <a:r>
              <a:rPr lang="es-CR" sz="1600" dirty="0" smtClean="0">
                <a:hlinkClick r:id="rId12"/>
              </a:rPr>
              <a:t>https</a:t>
            </a:r>
            <a:r>
              <a:rPr lang="es-CR" sz="1600" dirty="0">
                <a:hlinkClick r:id="rId12"/>
              </a:rPr>
              <a:t>://www.youtube.com/watch?v=Lyi5BAkStDQ</a:t>
            </a:r>
            <a:r>
              <a:rPr lang="es-CR" sz="1600" dirty="0"/>
              <a:t> </a:t>
            </a:r>
          </a:p>
          <a:p>
            <a:pPr marL="0" indent="0">
              <a:buNone/>
            </a:pPr>
            <a:r>
              <a:rPr lang="es-CR" sz="1600" dirty="0">
                <a:hlinkClick r:id="rId13"/>
              </a:rPr>
              <a:t>https://www.youtube.com/watch?v=xT3EpF2EsbQ</a:t>
            </a:r>
            <a:r>
              <a:rPr lang="es-CR" sz="1600" dirty="0"/>
              <a:t> </a:t>
            </a:r>
          </a:p>
          <a:p>
            <a:pPr marL="0" indent="0">
              <a:buNone/>
            </a:pPr>
            <a:r>
              <a:rPr lang="es-CR" sz="1600" dirty="0">
                <a:hlinkClick r:id="rId14"/>
              </a:rPr>
              <a:t>https://www.youtube.com/watch?v=TGICEEL-OYI</a:t>
            </a:r>
            <a:r>
              <a:rPr lang="es-CR" sz="1600" dirty="0"/>
              <a:t> </a:t>
            </a:r>
          </a:p>
          <a:p>
            <a:pPr marL="0" indent="0">
              <a:buNone/>
            </a:pPr>
            <a:r>
              <a:rPr lang="es-CR" sz="1600" dirty="0">
                <a:hlinkClick r:id="rId15"/>
              </a:rPr>
              <a:t>https://www.youtube.com/watch?v=XI_I9aO9f6g</a:t>
            </a:r>
            <a:endParaRPr lang="es-CR" sz="1600" dirty="0"/>
          </a:p>
          <a:p>
            <a:pPr marL="0" indent="0">
              <a:buNone/>
            </a:pPr>
            <a:r>
              <a:rPr lang="es-CR" sz="1600" dirty="0">
                <a:hlinkClick r:id="rId16"/>
              </a:rPr>
              <a:t>https://www.youtube.com/watch?v=0xsM0MbRPGE</a:t>
            </a:r>
            <a:endParaRPr lang="es-CR" sz="1600" dirty="0"/>
          </a:p>
          <a:p>
            <a:pPr marL="0" marR="0" lvl="0" indent="0" algn="just" defTabSz="914400" rtl="0" eaLnBrk="0" fontAlgn="base" latinLnBrk="0" hangingPunct="0">
              <a:lnSpc>
                <a:spcPct val="100000"/>
              </a:lnSpc>
              <a:spcBef>
                <a:spcPct val="0"/>
              </a:spcBef>
              <a:spcAft>
                <a:spcPct val="0"/>
              </a:spcAft>
              <a:buClrTx/>
              <a:buSzTx/>
              <a:buFontTx/>
              <a:buNone/>
              <a:tabLst/>
            </a:pPr>
            <a:endParaRPr kumimoji="0" lang="es-CR" altLang="es-CR" sz="1600" b="0" i="0" u="none" strike="noStrike" cap="none" normalizeH="0" baseline="0" dirty="0" smtClean="0">
              <a:ln>
                <a:noFill/>
              </a:ln>
              <a:solidFill>
                <a:schemeClr val="tx1"/>
              </a:solidFill>
              <a:effectLst/>
            </a:endParaRPr>
          </a:p>
        </p:txBody>
      </p:sp>
      <p:sp>
        <p:nvSpPr>
          <p:cNvPr id="5" name="CuadroTexto 4"/>
          <p:cNvSpPr txBox="1"/>
          <p:nvPr/>
        </p:nvSpPr>
        <p:spPr>
          <a:xfrm>
            <a:off x="107504" y="869811"/>
            <a:ext cx="8928992" cy="830997"/>
          </a:xfrm>
          <a:prstGeom prst="rect">
            <a:avLst/>
          </a:prstGeom>
          <a:noFill/>
        </p:spPr>
        <p:txBody>
          <a:bodyPr wrap="square" rtlCol="0">
            <a:spAutoFit/>
          </a:bodyPr>
          <a:lstStyle/>
          <a:p>
            <a:r>
              <a:rPr lang="es-CR" sz="2400" dirty="0" smtClean="0"/>
              <a:t>Para ampliar el </a:t>
            </a:r>
            <a:r>
              <a:rPr lang="es-CR" sz="2400" dirty="0" err="1" smtClean="0"/>
              <a:t>tempa</a:t>
            </a:r>
            <a:r>
              <a:rPr lang="es-CR" sz="2400" dirty="0" smtClean="0"/>
              <a:t> del Network </a:t>
            </a:r>
            <a:r>
              <a:rPr lang="es-CR" sz="2400" dirty="0" err="1" smtClean="0"/>
              <a:t>Analysis</a:t>
            </a:r>
            <a:r>
              <a:rPr lang="es-CR" sz="2400" dirty="0" smtClean="0"/>
              <a:t>, pueden consultar los siguientes enlaces:</a:t>
            </a:r>
            <a:endParaRPr lang="es-CR" sz="2400" dirty="0"/>
          </a:p>
        </p:txBody>
      </p:sp>
    </p:spTree>
    <p:extLst>
      <p:ext uri="{BB962C8B-B14F-4D97-AF65-F5344CB8AC3E}">
        <p14:creationId xmlns:p14="http://schemas.microsoft.com/office/powerpoint/2010/main" val="1260366059"/>
      </p:ext>
    </p:extLst>
  </p:cSld>
  <p:clrMapOvr>
    <a:masterClrMapping/>
  </p:clrMapOvr>
  <p:transition spd="slow">
    <p:wip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a:spLocks noGrp="1"/>
          </p:cNvSpPr>
          <p:nvPr>
            <p:ph type="title"/>
          </p:nvPr>
        </p:nvSpPr>
        <p:spPr>
          <a:xfrm>
            <a:off x="457200" y="53752"/>
            <a:ext cx="8229600" cy="710952"/>
          </a:xfrm>
        </p:spPr>
        <p:txBody>
          <a:bodyPr>
            <a:normAutofit fontScale="90000"/>
          </a:bodyPr>
          <a:lstStyle/>
          <a:p>
            <a:r>
              <a:rPr lang="es-CR" dirty="0"/>
              <a:t>Conclusión: consulta de </a:t>
            </a:r>
            <a:r>
              <a:rPr lang="es-CR" dirty="0" smtClean="0"/>
              <a:t>libros</a:t>
            </a:r>
            <a:endParaRPr lang="es-CR" dirty="0"/>
          </a:p>
        </p:txBody>
      </p:sp>
      <p:sp>
        <p:nvSpPr>
          <p:cNvPr id="5" name="CuadroTexto 4"/>
          <p:cNvSpPr txBox="1"/>
          <p:nvPr/>
        </p:nvSpPr>
        <p:spPr>
          <a:xfrm>
            <a:off x="323528" y="980728"/>
            <a:ext cx="8363272" cy="461665"/>
          </a:xfrm>
          <a:prstGeom prst="rect">
            <a:avLst/>
          </a:prstGeom>
          <a:noFill/>
        </p:spPr>
        <p:txBody>
          <a:bodyPr wrap="square" rtlCol="0">
            <a:spAutoFit/>
          </a:bodyPr>
          <a:lstStyle/>
          <a:p>
            <a:r>
              <a:rPr lang="es-CR" sz="2400" dirty="0" smtClean="0"/>
              <a:t>Se recomienda la siguiente bibliografía:</a:t>
            </a:r>
            <a:endParaRPr lang="es-CR" sz="2400" dirty="0"/>
          </a:p>
        </p:txBody>
      </p:sp>
      <p:pic>
        <p:nvPicPr>
          <p:cNvPr id="26626" name="Picture 2" descr="Resultado de imagen para network analysis in r book"/>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504" y="1916832"/>
            <a:ext cx="2910022" cy="4392488"/>
          </a:xfrm>
          <a:prstGeom prst="rect">
            <a:avLst/>
          </a:prstGeom>
          <a:noFill/>
          <a:extLst>
            <a:ext uri="{909E8E84-426E-40DD-AFC4-6F175D3DCCD1}">
              <a14:hiddenFill xmlns:a14="http://schemas.microsoft.com/office/drawing/2010/main">
                <a:solidFill>
                  <a:srgbClr val="FFFFFF"/>
                </a:solidFill>
              </a14:hiddenFill>
            </a:ext>
          </a:extLst>
        </p:spPr>
      </p:pic>
      <p:pic>
        <p:nvPicPr>
          <p:cNvPr id="26628" name="Picture 4" descr="Resultado de imagen para network analysis in r boo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06502" y="1916832"/>
            <a:ext cx="2821682" cy="4392488"/>
          </a:xfrm>
          <a:prstGeom prst="rect">
            <a:avLst/>
          </a:prstGeom>
          <a:noFill/>
          <a:extLst>
            <a:ext uri="{909E8E84-426E-40DD-AFC4-6F175D3DCCD1}">
              <a14:hiddenFill xmlns:a14="http://schemas.microsoft.com/office/drawing/2010/main">
                <a:solidFill>
                  <a:srgbClr val="FFFFFF"/>
                </a:solidFill>
              </a14:hiddenFill>
            </a:ext>
          </a:extLst>
        </p:spPr>
      </p:pic>
      <p:pic>
        <p:nvPicPr>
          <p:cNvPr id="26630" name="Picture 6" descr="Resultado de imagen para network analysis in r book"/>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16216" y="1916832"/>
            <a:ext cx="2530625" cy="43924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0271902"/>
      </p:ext>
    </p:extLst>
  </p:cSld>
  <p:clrMapOvr>
    <a:masterClrMapping/>
  </p:clrMapOvr>
  <p:transition spd="slow">
    <p:wip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35496" y="1124744"/>
            <a:ext cx="6984776" cy="5544616"/>
          </a:xfrm>
        </p:spPr>
        <p:txBody>
          <a:bodyPr>
            <a:normAutofit/>
          </a:bodyPr>
          <a:lstStyle/>
          <a:p>
            <a:pPr algn="just"/>
            <a:r>
              <a:rPr lang="es-CR" sz="2400" dirty="0" smtClean="0"/>
              <a:t>El presente capítulo presentó las redes sociales (SNA) como una forma de analizar la interrelación entre las unidades de estudio.</a:t>
            </a:r>
          </a:p>
          <a:p>
            <a:pPr algn="just"/>
            <a:endParaRPr lang="es-CR" sz="2400" dirty="0"/>
          </a:p>
          <a:p>
            <a:pPr algn="just"/>
            <a:r>
              <a:rPr lang="es-CR" sz="2400" dirty="0" smtClean="0"/>
              <a:t>Este tipo de análisis trabaja con una matriz de adyacencia.</a:t>
            </a:r>
          </a:p>
          <a:p>
            <a:pPr algn="just"/>
            <a:endParaRPr lang="es-CR" sz="2400" dirty="0"/>
          </a:p>
          <a:p>
            <a:pPr algn="just"/>
            <a:r>
              <a:rPr lang="es-CR" sz="2400" dirty="0" smtClean="0"/>
              <a:t>Además análisis del grafo, es importante estudiar los indicadores de centralidad.</a:t>
            </a:r>
          </a:p>
          <a:p>
            <a:pPr algn="just"/>
            <a:endParaRPr lang="es-CR" sz="2400" dirty="0"/>
          </a:p>
          <a:p>
            <a:pPr algn="just"/>
            <a:r>
              <a:rPr lang="es-CR" sz="2400" dirty="0" smtClean="0"/>
              <a:t>Se cubrió la parte descriptiva, pero en el análisis de las redes se podría, como para los otros análisis, aplicar técnicas predictivas. </a:t>
            </a:r>
            <a:endParaRPr lang="es-CR" sz="2400" dirty="0"/>
          </a:p>
        </p:txBody>
      </p:sp>
      <p:sp>
        <p:nvSpPr>
          <p:cNvPr id="4" name="Título 1"/>
          <p:cNvSpPr>
            <a:spLocks noGrp="1"/>
          </p:cNvSpPr>
          <p:nvPr>
            <p:ph type="title"/>
          </p:nvPr>
        </p:nvSpPr>
        <p:spPr>
          <a:xfrm>
            <a:off x="457200" y="53752"/>
            <a:ext cx="8229600" cy="710952"/>
          </a:xfrm>
        </p:spPr>
        <p:txBody>
          <a:bodyPr>
            <a:normAutofit fontScale="90000"/>
          </a:bodyPr>
          <a:lstStyle/>
          <a:p>
            <a:r>
              <a:rPr lang="es-CR" dirty="0" smtClean="0"/>
              <a:t>Conclusión</a:t>
            </a:r>
            <a:endParaRPr lang="es-CR" dirty="0"/>
          </a:p>
        </p:txBody>
      </p:sp>
      <p:pic>
        <p:nvPicPr>
          <p:cNvPr id="27650" name="Picture 2" descr="Resultado de imagen para network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a:off x="7236296" y="1772816"/>
            <a:ext cx="1800200" cy="1800200"/>
          </a:xfrm>
          <a:prstGeom prst="rect">
            <a:avLst/>
          </a:prstGeom>
          <a:noFill/>
          <a:extLst>
            <a:ext uri="{909E8E84-426E-40DD-AFC4-6F175D3DCCD1}">
              <a14:hiddenFill xmlns:a14="http://schemas.microsoft.com/office/drawing/2010/main">
                <a:solidFill>
                  <a:srgbClr val="FFFFFF"/>
                </a:solidFill>
              </a14:hiddenFill>
            </a:ext>
          </a:extLst>
        </p:spPr>
      </p:pic>
      <p:pic>
        <p:nvPicPr>
          <p:cNvPr id="27652" name="Picture 4" descr="Resultado de imagen para network ic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04320" y="4221088"/>
            <a:ext cx="1664151" cy="19442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1880221"/>
      </p:ext>
    </p:extLst>
  </p:cSld>
  <p:clrMapOvr>
    <a:masterClrMapping/>
  </p:clrMapOvr>
  <p:transition spd="slow">
    <p:wip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639712" y="114404"/>
            <a:ext cx="7733685" cy="888486"/>
          </a:xfrm>
        </p:spPr>
        <p:txBody>
          <a:bodyPr/>
          <a:lstStyle/>
          <a:p>
            <a:pPr algn="ctr"/>
            <a:r>
              <a:rPr lang="es-CR" dirty="0"/>
              <a:t>Índice</a:t>
            </a:r>
          </a:p>
        </p:txBody>
      </p:sp>
      <p:sp>
        <p:nvSpPr>
          <p:cNvPr id="4" name="3 Elipse"/>
          <p:cNvSpPr/>
          <p:nvPr/>
        </p:nvSpPr>
        <p:spPr>
          <a:xfrm>
            <a:off x="210181" y="1184788"/>
            <a:ext cx="862781" cy="120936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7</a:t>
            </a:r>
          </a:p>
        </p:txBody>
      </p:sp>
      <p:sp>
        <p:nvSpPr>
          <p:cNvPr id="8" name="7 Rectángulo redondeado"/>
          <p:cNvSpPr/>
          <p:nvPr/>
        </p:nvSpPr>
        <p:spPr>
          <a:xfrm>
            <a:off x="1504348" y="1246237"/>
            <a:ext cx="2344994" cy="10864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smtClean="0"/>
              <a:t>Tipos visuales de redes</a:t>
            </a:r>
            <a:endParaRPr lang="es-CR" dirty="0"/>
          </a:p>
        </p:txBody>
      </p:sp>
      <p:sp>
        <p:nvSpPr>
          <p:cNvPr id="5" name="4 Elipse"/>
          <p:cNvSpPr/>
          <p:nvPr/>
        </p:nvSpPr>
        <p:spPr>
          <a:xfrm>
            <a:off x="210181" y="3140968"/>
            <a:ext cx="862781" cy="120936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smtClean="0"/>
              <a:t>8</a:t>
            </a:r>
            <a:endParaRPr lang="es-CR" dirty="0"/>
          </a:p>
        </p:txBody>
      </p:sp>
      <p:sp>
        <p:nvSpPr>
          <p:cNvPr id="6" name="5 Rectángulo redondeado"/>
          <p:cNvSpPr/>
          <p:nvPr/>
        </p:nvSpPr>
        <p:spPr>
          <a:xfrm>
            <a:off x="1504348" y="3202417"/>
            <a:ext cx="2344994" cy="10864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Indicadores de centralidad </a:t>
            </a:r>
          </a:p>
        </p:txBody>
      </p:sp>
      <p:sp>
        <p:nvSpPr>
          <p:cNvPr id="7" name="6 Elipse"/>
          <p:cNvSpPr/>
          <p:nvPr/>
        </p:nvSpPr>
        <p:spPr>
          <a:xfrm>
            <a:off x="210180" y="5085184"/>
            <a:ext cx="862781" cy="120936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9</a:t>
            </a:r>
          </a:p>
        </p:txBody>
      </p:sp>
      <p:sp>
        <p:nvSpPr>
          <p:cNvPr id="9" name="8 Rectángulo redondeado"/>
          <p:cNvSpPr/>
          <p:nvPr/>
        </p:nvSpPr>
        <p:spPr>
          <a:xfrm>
            <a:off x="1504347" y="5146633"/>
            <a:ext cx="2344994" cy="10864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smtClean="0"/>
              <a:t>Resultados</a:t>
            </a:r>
            <a:endParaRPr lang="es-CR" dirty="0"/>
          </a:p>
        </p:txBody>
      </p:sp>
      <p:sp>
        <p:nvSpPr>
          <p:cNvPr id="10" name="9 Elipse"/>
          <p:cNvSpPr/>
          <p:nvPr/>
        </p:nvSpPr>
        <p:spPr>
          <a:xfrm>
            <a:off x="5006025" y="1223563"/>
            <a:ext cx="862781" cy="120936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smtClean="0"/>
              <a:t>10</a:t>
            </a:r>
            <a:endParaRPr lang="es-CR" dirty="0"/>
          </a:p>
        </p:txBody>
      </p:sp>
      <p:sp>
        <p:nvSpPr>
          <p:cNvPr id="11" name="10 Rectángulo redondeado"/>
          <p:cNvSpPr/>
          <p:nvPr/>
        </p:nvSpPr>
        <p:spPr>
          <a:xfrm>
            <a:off x="6300192" y="1285012"/>
            <a:ext cx="2344994" cy="10864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smtClean="0"/>
              <a:t>Otros análisis</a:t>
            </a:r>
            <a:endParaRPr lang="es-CR" dirty="0"/>
          </a:p>
        </p:txBody>
      </p:sp>
    </p:spTree>
    <p:extLst>
      <p:ext uri="{BB962C8B-B14F-4D97-AF65-F5344CB8AC3E}">
        <p14:creationId xmlns:p14="http://schemas.microsoft.com/office/powerpoint/2010/main" val="987567762"/>
      </p:ext>
    </p:extLst>
  </p:cSld>
  <p:clrMapOvr>
    <a:masterClrMapping/>
  </p:clrMapOvr>
  <p:transition spd="slow">
    <p:wip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116632"/>
            <a:ext cx="8784976" cy="65527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15035068"/>
      </p:ext>
    </p:extLst>
  </p:cSld>
  <p:clrMapOvr>
    <a:masterClrMapping/>
  </p:clrMapOvr>
  <p:transition spd="slow">
    <p:wip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CR"/>
          </a:p>
        </p:txBody>
      </p:sp>
      <p:sp>
        <p:nvSpPr>
          <p:cNvPr id="3" name="2 Marcador de contenido"/>
          <p:cNvSpPr>
            <a:spLocks noGrp="1"/>
          </p:cNvSpPr>
          <p:nvPr>
            <p:ph idx="1"/>
          </p:nvPr>
        </p:nvSpPr>
        <p:spPr/>
        <p:txBody>
          <a:bodyPr/>
          <a:lstStyle/>
          <a:p>
            <a:endParaRPr lang="es-CR"/>
          </a:p>
        </p:txBody>
      </p:sp>
      <p:pic>
        <p:nvPicPr>
          <p:cNvPr id="2050" name="Picture 2" descr="Resultado de imagen para the en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9" y="0"/>
            <a:ext cx="9148079"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9522185"/>
      </p:ext>
    </p:extLst>
  </p:cSld>
  <p:clrMapOvr>
    <a:masterClrMapping/>
  </p:clrMapOvr>
  <p:transition spd="slow">
    <p:wheel spokes="1"/>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CR"/>
          </a:p>
        </p:txBody>
      </p:sp>
      <p:sp>
        <p:nvSpPr>
          <p:cNvPr id="3" name="2 Marcador de contenido"/>
          <p:cNvSpPr>
            <a:spLocks noGrp="1"/>
          </p:cNvSpPr>
          <p:nvPr>
            <p:ph idx="1"/>
          </p:nvPr>
        </p:nvSpPr>
        <p:spPr/>
        <p:txBody>
          <a:bodyPr/>
          <a:lstStyle/>
          <a:p>
            <a:endParaRPr lang="es-CR"/>
          </a:p>
        </p:txBody>
      </p:sp>
      <p:pic>
        <p:nvPicPr>
          <p:cNvPr id="8194" name="Picture 2" descr="Resultado de imagen para question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8761840"/>
      </p:ext>
    </p:extLst>
  </p:cSld>
  <p:clrMapOvr>
    <a:masterClrMapping/>
  </p:clrMapOvr>
  <p:transition spd="slow">
    <p:wip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639712" y="114404"/>
            <a:ext cx="7733685" cy="888486"/>
          </a:xfrm>
        </p:spPr>
        <p:txBody>
          <a:bodyPr/>
          <a:lstStyle/>
          <a:p>
            <a:pPr algn="ctr"/>
            <a:r>
              <a:rPr lang="es-CR" dirty="0"/>
              <a:t>Índice</a:t>
            </a:r>
          </a:p>
        </p:txBody>
      </p:sp>
      <p:sp>
        <p:nvSpPr>
          <p:cNvPr id="4" name="3 Elipse"/>
          <p:cNvSpPr/>
          <p:nvPr/>
        </p:nvSpPr>
        <p:spPr>
          <a:xfrm>
            <a:off x="210181" y="1184788"/>
            <a:ext cx="862781" cy="120936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1</a:t>
            </a:r>
          </a:p>
        </p:txBody>
      </p:sp>
      <p:sp>
        <p:nvSpPr>
          <p:cNvPr id="8" name="7 Rectángulo redondeado"/>
          <p:cNvSpPr/>
          <p:nvPr/>
        </p:nvSpPr>
        <p:spPr>
          <a:xfrm>
            <a:off x="1504348" y="1246237"/>
            <a:ext cx="2344994" cy="10864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Introducción</a:t>
            </a:r>
          </a:p>
        </p:txBody>
      </p:sp>
    </p:spTree>
    <p:extLst>
      <p:ext uri="{BB962C8B-B14F-4D97-AF65-F5344CB8AC3E}">
        <p14:creationId xmlns:p14="http://schemas.microsoft.com/office/powerpoint/2010/main" val="4290723030"/>
      </p:ext>
    </p:extLst>
  </p:cSld>
  <p:clrMapOvr>
    <a:masterClrMapping/>
  </p:clrMapOvr>
  <p:transition spd="slow">
    <p:wip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Resultado de imagen para ques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3090449"/>
      </p:ext>
    </p:extLst>
  </p:cSld>
  <p:clrMapOvr>
    <a:masterClrMapping/>
  </p:clrMapOvr>
  <p:transition spd="slow">
    <p:wip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26168" y="116632"/>
            <a:ext cx="9082336" cy="720080"/>
          </a:xfrm>
        </p:spPr>
        <p:txBody>
          <a:bodyPr>
            <a:normAutofit fontScale="90000"/>
          </a:bodyPr>
          <a:lstStyle/>
          <a:p>
            <a:r>
              <a:rPr lang="es-CR" dirty="0" smtClean="0"/>
              <a:t>Introducción</a:t>
            </a:r>
            <a:endParaRPr lang="es-CR" dirty="0"/>
          </a:p>
        </p:txBody>
      </p:sp>
      <p:sp>
        <p:nvSpPr>
          <p:cNvPr id="3" name="2 Marcador de contenido"/>
          <p:cNvSpPr>
            <a:spLocks noGrp="1"/>
          </p:cNvSpPr>
          <p:nvPr>
            <p:ph idx="1"/>
          </p:nvPr>
        </p:nvSpPr>
        <p:spPr>
          <a:xfrm>
            <a:off x="35496" y="980728"/>
            <a:ext cx="7488832" cy="5805264"/>
          </a:xfrm>
        </p:spPr>
        <p:txBody>
          <a:bodyPr>
            <a:normAutofit fontScale="92500"/>
          </a:bodyPr>
          <a:lstStyle/>
          <a:p>
            <a:pPr algn="just"/>
            <a:r>
              <a:rPr lang="es-CR" sz="2400" dirty="0" smtClean="0"/>
              <a:t>En la vida, TODO es una red de relaciones… </a:t>
            </a:r>
          </a:p>
          <a:p>
            <a:pPr algn="just"/>
            <a:endParaRPr lang="es-CR" sz="2400" dirty="0"/>
          </a:p>
          <a:p>
            <a:pPr algn="just"/>
            <a:r>
              <a:rPr lang="es-CR" sz="2400" dirty="0" smtClean="0"/>
              <a:t>Por más inhóspito que parezca, una unidad de estudio siempre está ligada a algo o alguien. Aún, el estudio de una unidad en “aislamiento” puede llegar a ser un análisis.</a:t>
            </a:r>
          </a:p>
          <a:p>
            <a:pPr algn="just"/>
            <a:endParaRPr lang="es-CR" sz="2400" dirty="0"/>
          </a:p>
          <a:p>
            <a:pPr algn="just"/>
            <a:r>
              <a:rPr lang="es-CR" sz="2400" dirty="0" smtClean="0"/>
              <a:t>Se puede ver el análisis de las redes desde el análisis financiero, hasta en el análisis de las palabras.</a:t>
            </a:r>
          </a:p>
          <a:p>
            <a:pPr marL="0" indent="0" algn="just">
              <a:buNone/>
            </a:pPr>
            <a:endParaRPr lang="es-CR" sz="2400" dirty="0" smtClean="0"/>
          </a:p>
          <a:p>
            <a:pPr algn="just"/>
            <a:r>
              <a:rPr lang="es-CR" sz="2400" dirty="0" smtClean="0"/>
              <a:t>El </a:t>
            </a:r>
            <a:r>
              <a:rPr lang="es-CR" sz="2400" dirty="0"/>
              <a:t>análisis de redes (SNA) es el proceso de investigación de estructuras sociales a través del uso de redes y la teoría gráfica.</a:t>
            </a:r>
          </a:p>
          <a:p>
            <a:pPr algn="just"/>
            <a:endParaRPr lang="es-CR" sz="2400" dirty="0"/>
          </a:p>
          <a:p>
            <a:pPr algn="just"/>
            <a:r>
              <a:rPr lang="es-CR" sz="2400" dirty="0"/>
              <a:t>El SNA se caracteriza por la estructuras en red en términos de sus componentes de nodos y enlaces que los conectan.</a:t>
            </a:r>
          </a:p>
          <a:p>
            <a:pPr marL="0" indent="0" algn="just">
              <a:buNone/>
            </a:pPr>
            <a:endParaRPr lang="es-CR" sz="2400" dirty="0" smtClean="0"/>
          </a:p>
          <a:p>
            <a:pPr algn="just"/>
            <a:endParaRPr lang="es-CR" sz="2400" dirty="0"/>
          </a:p>
          <a:p>
            <a:pPr algn="just"/>
            <a:endParaRPr lang="es-CR" sz="2400" dirty="0"/>
          </a:p>
        </p:txBody>
      </p:sp>
      <p:pic>
        <p:nvPicPr>
          <p:cNvPr id="6146" name="Picture 2" descr="Resultado de imagen para social network analysis ic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40352" y="1896616"/>
            <a:ext cx="1319153" cy="1316360"/>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Resultado de imagen para social network analysis ic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47440" y="4653136"/>
            <a:ext cx="1504975" cy="1504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884481"/>
      </p:ext>
    </p:extLst>
  </p:cSld>
  <p:clrMapOvr>
    <a:masterClrMapping/>
  </p:clrMapOvr>
  <p:transition spd="slow">
    <p:wip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467544" y="1700808"/>
            <a:ext cx="8229600" cy="4525963"/>
          </a:xfrm>
        </p:spPr>
        <p:txBody>
          <a:bodyPr/>
          <a:lstStyle/>
          <a:p>
            <a:endParaRPr lang="es-CR"/>
          </a:p>
        </p:txBody>
      </p:sp>
      <p:pic>
        <p:nvPicPr>
          <p:cNvPr id="5124" name="Picture 4" descr="Resultado de imagen para social network analysi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505" y="44624"/>
            <a:ext cx="9086999" cy="68133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026355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639712" y="114404"/>
            <a:ext cx="7733685" cy="888486"/>
          </a:xfrm>
        </p:spPr>
        <p:txBody>
          <a:bodyPr/>
          <a:lstStyle/>
          <a:p>
            <a:pPr algn="ctr"/>
            <a:r>
              <a:rPr lang="es-CR" dirty="0"/>
              <a:t>Índice</a:t>
            </a:r>
          </a:p>
        </p:txBody>
      </p:sp>
      <p:sp>
        <p:nvSpPr>
          <p:cNvPr id="4" name="3 Elipse"/>
          <p:cNvSpPr/>
          <p:nvPr/>
        </p:nvSpPr>
        <p:spPr>
          <a:xfrm>
            <a:off x="210181" y="1184788"/>
            <a:ext cx="862781" cy="120936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1</a:t>
            </a:r>
          </a:p>
        </p:txBody>
      </p:sp>
      <p:sp>
        <p:nvSpPr>
          <p:cNvPr id="6" name="5 Elipse"/>
          <p:cNvSpPr/>
          <p:nvPr/>
        </p:nvSpPr>
        <p:spPr>
          <a:xfrm>
            <a:off x="210181" y="3313472"/>
            <a:ext cx="862781" cy="120936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2</a:t>
            </a:r>
          </a:p>
        </p:txBody>
      </p:sp>
      <p:sp>
        <p:nvSpPr>
          <p:cNvPr id="8" name="7 Rectángulo redondeado"/>
          <p:cNvSpPr/>
          <p:nvPr/>
        </p:nvSpPr>
        <p:spPr>
          <a:xfrm>
            <a:off x="1504348" y="1246237"/>
            <a:ext cx="2344994" cy="10864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Introducción</a:t>
            </a:r>
          </a:p>
        </p:txBody>
      </p:sp>
      <p:sp>
        <p:nvSpPr>
          <p:cNvPr id="9" name="8 Rectángulo redondeado"/>
          <p:cNvSpPr/>
          <p:nvPr/>
        </p:nvSpPr>
        <p:spPr>
          <a:xfrm>
            <a:off x="1504348" y="3374921"/>
            <a:ext cx="2344994" cy="10864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smtClean="0"/>
              <a:t>¿Qué es un análisis por red social?</a:t>
            </a:r>
            <a:endParaRPr lang="es-CR" dirty="0"/>
          </a:p>
        </p:txBody>
      </p:sp>
    </p:spTree>
    <p:extLst>
      <p:ext uri="{BB962C8B-B14F-4D97-AF65-F5344CB8AC3E}">
        <p14:creationId xmlns:p14="http://schemas.microsoft.com/office/powerpoint/2010/main" val="4290723030"/>
      </p:ext>
    </p:extLst>
  </p:cSld>
  <p:clrMapOvr>
    <a:masterClrMapping/>
  </p:clrMapOvr>
  <p:transition spd="slow">
    <p:wipe/>
  </p:transition>
  <p:timing>
    <p:tnLst>
      <p:par>
        <p:cTn id="1" dur="indefinite" restart="never" nodeType="tmRoot"/>
      </p:par>
    </p:tnLst>
  </p:timing>
</p:sld>
</file>

<file path=ppt/theme/theme1.xml><?xml version="1.0" encoding="utf-8"?>
<a:theme xmlns:a="http://schemas.openxmlformats.org/drawingml/2006/main" name="Tema de Office">
  <a:themeElements>
    <a:clrScheme name="Oficin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icin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icin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461</TotalTime>
  <Words>1273</Words>
  <Application>Microsoft Office PowerPoint</Application>
  <PresentationFormat>Presentación en pantalla (4:3)</PresentationFormat>
  <Paragraphs>212</Paragraphs>
  <Slides>42</Slides>
  <Notes>0</Notes>
  <HiddenSlides>0</HiddenSlides>
  <MMClips>0</MMClips>
  <ScaleCrop>false</ScaleCrop>
  <HeadingPairs>
    <vt:vector size="4" baseType="variant">
      <vt:variant>
        <vt:lpstr>Tema</vt:lpstr>
      </vt:variant>
      <vt:variant>
        <vt:i4>1</vt:i4>
      </vt:variant>
      <vt:variant>
        <vt:lpstr>Títulos de diapositiva</vt:lpstr>
      </vt:variant>
      <vt:variant>
        <vt:i4>42</vt:i4>
      </vt:variant>
    </vt:vector>
  </HeadingPairs>
  <TitlesOfParts>
    <vt:vector size="43" baseType="lpstr">
      <vt:lpstr>Tema de Office</vt:lpstr>
      <vt:lpstr>Análisis de redes</vt:lpstr>
      <vt:lpstr>Nuevo tipo de análisis</vt:lpstr>
      <vt:lpstr>Índice</vt:lpstr>
      <vt:lpstr>Índice</vt:lpstr>
      <vt:lpstr>Índice</vt:lpstr>
      <vt:lpstr>Presentación de PowerPoint</vt:lpstr>
      <vt:lpstr>Introducción</vt:lpstr>
      <vt:lpstr>Presentación de PowerPoint</vt:lpstr>
      <vt:lpstr>Índice</vt:lpstr>
      <vt:lpstr>Presentación de PowerPoint</vt:lpstr>
      <vt:lpstr>Análisis de red</vt:lpstr>
      <vt:lpstr>Índice</vt:lpstr>
      <vt:lpstr>Aplicaciones del network analysis</vt:lpstr>
      <vt:lpstr>Índice</vt:lpstr>
      <vt:lpstr>Tipología de la red</vt:lpstr>
      <vt:lpstr>Tipología de la red</vt:lpstr>
      <vt:lpstr>Tipología de la red</vt:lpstr>
      <vt:lpstr>Tipología de la red</vt:lpstr>
      <vt:lpstr>Índice</vt:lpstr>
      <vt:lpstr>Estructura de datos</vt:lpstr>
      <vt:lpstr>Estructura de datos</vt:lpstr>
      <vt:lpstr>Estructura de datos</vt:lpstr>
      <vt:lpstr>Índice</vt:lpstr>
      <vt:lpstr>Librerías y funciones de R</vt:lpstr>
      <vt:lpstr>Índice</vt:lpstr>
      <vt:lpstr>Tipos visuales de redes</vt:lpstr>
      <vt:lpstr>Índice</vt:lpstr>
      <vt:lpstr>Indicadores de centralidad</vt:lpstr>
      <vt:lpstr>Indicadores de centralidad</vt:lpstr>
      <vt:lpstr>Índice</vt:lpstr>
      <vt:lpstr>Resultados</vt:lpstr>
      <vt:lpstr>Resultados</vt:lpstr>
      <vt:lpstr>Índice</vt:lpstr>
      <vt:lpstr>Otros análisis</vt:lpstr>
      <vt:lpstr>Otros análisis</vt:lpstr>
      <vt:lpstr>Otros análisis</vt:lpstr>
      <vt:lpstr>Conclusión: consulta de enlaces</vt:lpstr>
      <vt:lpstr>Conclusión: consulta de libros</vt:lpstr>
      <vt:lpstr>Conclusión</vt:lpstr>
      <vt:lpstr>Presentación de PowerPoint</vt:lpstr>
      <vt:lpstr>Presentación de PowerPoint</vt:lpstr>
      <vt:lpstr>Presentación de PowerPoint</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Análisis por redes sociales</dc:title>
  <dc:creator>Oscar Centeno Mora</dc:creator>
  <cp:lastModifiedBy>Oscar Centeno Mora</cp:lastModifiedBy>
  <cp:revision>38</cp:revision>
  <dcterms:created xsi:type="dcterms:W3CDTF">2019-02-18T17:42:05Z</dcterms:created>
  <dcterms:modified xsi:type="dcterms:W3CDTF">2019-06-25T20:30:08Z</dcterms:modified>
</cp:coreProperties>
</file>